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1"/>
  </p:notesMasterIdLst>
  <p:handoutMasterIdLst>
    <p:handoutMasterId r:id="rId52"/>
  </p:handoutMasterIdLst>
  <p:sldIdLst>
    <p:sldId id="256" r:id="rId6"/>
    <p:sldId id="334" r:id="rId7"/>
    <p:sldId id="257" r:id="rId8"/>
    <p:sldId id="258" r:id="rId9"/>
    <p:sldId id="273" r:id="rId10"/>
    <p:sldId id="262" r:id="rId11"/>
    <p:sldId id="291" r:id="rId12"/>
    <p:sldId id="339" r:id="rId13"/>
    <p:sldId id="266" r:id="rId14"/>
    <p:sldId id="284" r:id="rId15"/>
    <p:sldId id="341" r:id="rId16"/>
    <p:sldId id="282" r:id="rId17"/>
    <p:sldId id="337" r:id="rId18"/>
    <p:sldId id="275" r:id="rId19"/>
    <p:sldId id="276" r:id="rId20"/>
    <p:sldId id="343" r:id="rId21"/>
    <p:sldId id="335" r:id="rId22"/>
    <p:sldId id="336" r:id="rId23"/>
    <p:sldId id="297" r:id="rId24"/>
    <p:sldId id="299" r:id="rId25"/>
    <p:sldId id="289" r:id="rId26"/>
    <p:sldId id="305" r:id="rId27"/>
    <p:sldId id="307" r:id="rId28"/>
    <p:sldId id="308" r:id="rId29"/>
    <p:sldId id="311" r:id="rId30"/>
    <p:sldId id="312" r:id="rId31"/>
    <p:sldId id="315" r:id="rId32"/>
    <p:sldId id="316" r:id="rId33"/>
    <p:sldId id="278" r:id="rId34"/>
    <p:sldId id="317" r:id="rId35"/>
    <p:sldId id="344" r:id="rId36"/>
    <p:sldId id="318" r:id="rId37"/>
    <p:sldId id="342" r:id="rId38"/>
    <p:sldId id="319" r:id="rId39"/>
    <p:sldId id="320" r:id="rId40"/>
    <p:sldId id="321" r:id="rId41"/>
    <p:sldId id="326" r:id="rId42"/>
    <p:sldId id="327" r:id="rId43"/>
    <p:sldId id="293" r:id="rId44"/>
    <p:sldId id="328" r:id="rId45"/>
    <p:sldId id="330" r:id="rId46"/>
    <p:sldId id="331" r:id="rId47"/>
    <p:sldId id="281" r:id="rId48"/>
    <p:sldId id="332" r:id="rId49"/>
    <p:sldId id="345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5B5647"/>
    <a:srgbClr val="9A1D2B"/>
    <a:srgbClr val="BF2F37"/>
    <a:srgbClr val="AAA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EE25AA-5295-7345-B05B-7EE3B43E997F}" v="48" dt="2024-03-19T10:20:48.916"/>
    <p1510:client id="{D8790815-446C-49D7-9AA4-8A0803CEB2FD}" v="3" dt="2024-03-18T12:49:50.558"/>
    <p1510:client id="{D9D98A5B-E01C-43CE-BEC7-7A874C42A9C0}" v="114" dt="2024-03-18T19:35:14.382"/>
    <p1510:client id="{F8F02242-91F4-6BA9-846A-49DC5C808AFC}" v="76" dt="2024-03-19T09:46:26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/>
    <p:restoredTop sz="60674"/>
  </p:normalViewPr>
  <p:slideViewPr>
    <p:cSldViewPr snapToGrid="0">
      <p:cViewPr varScale="1">
        <p:scale>
          <a:sx n="69" d="100"/>
          <a:sy n="69" d="100"/>
        </p:scale>
        <p:origin x="301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8C9221-BE02-D289-E607-294EE1FC18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D1B91-0B6F-7C59-FC40-F992CEF64D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4E0CD6-DB8C-4B8A-BAD5-FD79BBD22EB7}" type="datetimeFigureOut">
              <a:rPr lang="en-GB"/>
              <a:pPr>
                <a:defRPr/>
              </a:pPr>
              <a:t>22/03/2024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A780B-EBE6-4275-E77C-EAC2ECEFA5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D8F869-2B96-9483-6862-C6CBC960BB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08E604C-33D4-497B-A5F2-82A5A4C4CE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8CA1C-A7C7-080E-5FE1-65B8C7D4BA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675BC-A15E-C943-889A-BA8E4DC69A6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0063CE7-69A5-447F-83A7-7741A4037E67}" type="datetimeFigureOut">
              <a:rPr lang="en-GB"/>
              <a:pPr>
                <a:defRPr/>
              </a:pPr>
              <a:t>22/03/2024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0E6859-BC10-612C-4689-5730519B86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42EA43-0DD1-3B0E-9337-9DC3BC5C5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BE707-C95E-0BFA-0D03-AC85148F7D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5FA87-8379-A235-B7CC-0B84D9650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F1D32DA-7C1D-462A-B3DC-E234F2865A4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A34E8094-CA96-70B8-19F4-1A87807D91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B9DC76DD-9F5E-5BF7-5B49-F668C8A307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5D6602A4-2D43-648A-0D25-61BC6B7F8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E0B007-3F85-4AFD-BC5A-15EC7A72D026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32DA-7C1D-462A-B3DC-E234F2865A4E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2518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32DA-7C1D-462A-B3DC-E234F2865A4E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234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32DA-7C1D-462A-B3DC-E234F2865A4E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1677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32DA-7C1D-462A-B3DC-E234F2865A4E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240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6F570-898D-68D7-3ABD-EDEFA3CF7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F3DCE30-2C3D-37C4-3A79-F46FDD5499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8F736648-E39F-5737-63BB-6BD048F73E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b="0" i="0" strike="sngStrike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C487F9B-7D3C-4017-0A35-D5B1FFFD1C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4376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5066-D158-B92C-47EC-1BDF85C0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6AA9CB3-FEE0-EB8D-033D-4B21900FC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C224D22-547A-821C-2AFB-63A0C3451D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C2667C79-3513-FC9E-878C-BBDFA6CBB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573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5066-D158-B92C-47EC-1BDF85C0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6AA9CB3-FEE0-EB8D-033D-4B21900FC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C224D22-547A-821C-2AFB-63A0C3451D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C2667C79-3513-FC9E-878C-BBDFA6CBB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1000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5066-D158-B92C-47EC-1BDF85C0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6AA9CB3-FEE0-EB8D-033D-4B21900FC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C224D22-547A-821C-2AFB-63A0C3451D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C2667C79-3513-FC9E-878C-BBDFA6CBB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573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5066-D158-B92C-47EC-1BDF85C0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6AA9CB3-FEE0-EB8D-033D-4B21900FC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C224D22-547A-821C-2AFB-63A0C3451D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b="1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C2667C79-3513-FC9E-878C-BBDFA6CBB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1398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29FDD-99D6-D669-0048-63D3DDFA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D6027E2F-D3B7-83B0-F4DE-2DD398ED13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CCF8E0B3-6495-BAC2-921D-8254C82558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F327797-177E-8B7B-91C6-6A7BB2362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298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634939EB-C846-C1AE-5AD7-ABC0A8C7CB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F991BFD-BB44-F5E5-CBAD-7E5496C34E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AFEBB3B-D1AF-36F6-2075-26E755703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9839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201BE-94C9-B84E-E87B-22B5F987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E96F01F-C553-4698-020A-77ADAFE39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BB1AE60F-19D5-6AE2-C27F-43527BBAD3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00B70FF3-738C-44EB-7A8A-ACFA96BBD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4192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82098-2334-5025-9AC5-AAF6747A8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78976687-EC34-C14A-1244-C474BB53A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FD639C7A-D5B2-7A48-6E47-D762857EE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289085C6-0120-382F-C441-A4EC625CA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7779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E792D-A7F7-9DBC-C562-0D254B4B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DBB8453-D57A-0720-EC29-4811A4AD42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0AC8B25-84A3-E7C9-633D-D4957718E6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28689D78-DE35-C5F5-50E0-E731402F3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534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B621-34F7-ADC1-CC11-492F9DBEB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EA0DE73-E874-856F-AC39-FB338E612A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BCE37E7-7126-6272-C527-9E9157788B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algn="l"/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B54AAA7B-3F16-22EE-C423-DC31DF984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1565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AA923-7657-9432-20CA-5AD91D9EA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9A64F064-9CEF-DB8E-DAE9-3AD9DFA0BB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30A6494-6D31-02F4-8AF2-CDE6318A75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246E41AA-C509-A1F3-437E-C716DBF150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0769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94D60-299D-3B1F-F0D2-823D02D79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B116D231-1172-8381-BD9C-03B4C0005A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D42E1AB-DB5E-D2E8-1C40-A8EAA5FB52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E4D49FC-1514-42C4-BFC8-6BB897393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4807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51E01-1DD4-621C-4468-832002A12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5A581877-A0D5-BC37-350A-2B8732AF2F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BE6EA94-C32B-AC42-714A-CE21EEF3D8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9A3F281-D71D-4D8D-9B91-36AC4F0FA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1618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1B7B-FCE2-EECF-8790-7E547CF4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76338F7B-5547-6CD6-889E-0A894C1B01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D64D2DE-72F3-071E-8102-EAD24BDB27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E0F07DA-861F-EF7A-9A9F-12655E521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9070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C043-F292-8624-5D49-AED85C28C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D087A30-57E7-7E9A-E44C-6D448C71A0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67C298BC-503A-D570-2E36-6A83FB09C9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05313BA-0353-60DE-3D64-9704AD4B9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222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92914-E7C8-0B66-C2E0-1D7EA2442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724B5EDC-1641-3060-EA42-35D92A747F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6AF12368-C284-2857-26F0-A5143B2DFC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ED6733C-7C75-AED3-DC88-C7AF6D58F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072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634939EB-C846-C1AE-5AD7-ABC0A8C7CB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F991BFD-BB44-F5E5-CBAD-7E5496C34E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AFEBB3B-D1AF-36F6-2075-26E755703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E1DF0-2DC9-031E-BC79-EC991C02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7D72142-EE30-C6A4-5A5D-EEAEB920D5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42D74B6-B235-A994-4880-AC1357815A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1725688-592B-F73F-DA23-D94C4CBC6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9897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E1DF0-2DC9-031E-BC79-EC991C021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7D72142-EE30-C6A4-5A5D-EEAEB920D5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42D74B6-B235-A994-4880-AC1357815A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1725688-592B-F73F-DA23-D94C4CBC6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1036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3994-9765-68ED-7889-9A2FDEB8E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7DA6EEA7-1728-4262-05F3-D8B5816566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D33A07D-F045-9A79-E97E-453AE7911E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FDA8637-C5CF-F28A-A335-53C937CC8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364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03994-9765-68ED-7889-9A2FDEB8E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7DA6EEA7-1728-4262-05F3-D8B5816566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D33A07D-F045-9A79-E97E-453AE7911E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FDA8637-C5CF-F28A-A335-53C937CC8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56048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2FA37-D3C1-1E2B-FAAC-92C7BE719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B32E8B1-DEB4-011D-A24D-67B505C8ED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DEAEE69-5F05-5F3E-81E0-5171ED1B01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A826A6B5-CBAA-2A3C-1BF7-8BB7E2079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4920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14B44-FC2A-2870-DA4C-C9274863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C649F14-B556-04E0-56FF-9B7BEF6A5A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F129E8B-0BC8-70B5-50FD-475C7C7787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80FAFD8-6E47-23AC-C195-515F09D3D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5662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DFE4A-9762-A53F-EB3F-5A1C1A932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15A5923-F0ED-9C37-4E07-B86F2A70E0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6B8E318B-EB32-6D9F-B049-29D93BF80E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25A90D0-7127-4100-89BE-C98C425894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34614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9303-7687-2037-9DB9-CCE26352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A0A173B-18F9-2957-F05C-705499672A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188E8D6-D82C-EE3C-C469-776A5E35E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FA159BC-456B-1BC8-64E3-45503AB9D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2468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42D8-D788-4F77-923E-5BC953A38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F25479A-BDED-ACD2-C349-D3463E0F17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540CB48-B8EF-24EF-0D86-BEF6541586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BA679A3-0700-F6A4-5A52-8A7E93DA4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3498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45775-B259-8D35-852B-B22EB4F6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684F8E5-054E-CB5A-5850-80DB30C90E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8B33A01-6F23-DAE1-12EE-0185842071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7815766-C760-EF38-C59D-E50DAD518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283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0B59-B218-545C-0427-F153BD826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9BBF8D9-3FE9-D0BD-0367-822E259A83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2A0323E-C956-5477-9A36-1EC251244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l"/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83B52C2-9B29-F80C-145C-75E67A89E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68103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9303-7687-2037-9DB9-CCE26352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A0A173B-18F9-2957-F05C-705499672A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188E8D6-D82C-EE3C-C469-776A5E35E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FA159BC-456B-1BC8-64E3-45503AB9D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5049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9303-7687-2037-9DB9-CCE26352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A0A173B-18F9-2957-F05C-705499672A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188E8D6-D82C-EE3C-C469-776A5E35E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FA159BC-456B-1BC8-64E3-45503AB9D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1975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9303-7687-2037-9DB9-CCE26352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A0A173B-18F9-2957-F05C-705499672A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188E8D6-D82C-EE3C-C469-776A5E35E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FA159BC-456B-1BC8-64E3-45503AB9D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93706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32DA-7C1D-462A-B3DC-E234F2865A4E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49844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9303-7687-2037-9DB9-CCE26352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A0A173B-18F9-2957-F05C-705499672A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188E8D6-D82C-EE3C-C469-776A5E35E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b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FA159BC-456B-1BC8-64E3-45503AB9D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36451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9303-7687-2037-9DB9-CCE26352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A0A173B-18F9-2957-F05C-705499672A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188E8D6-D82C-EE3C-C469-776A5E35E5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EFA159BC-456B-1BC8-64E3-45503AB9D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211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A39F6-2EF0-E4B9-4EF1-5E2E651E0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1B63264-C10A-AEF7-FE58-91099CAD82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06871EAC-7FDC-97E1-B69F-4269C1F511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64C56B05-5AFF-EA71-7CAF-06C93C075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98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45775-B259-8D35-852B-B22EB4F6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684F8E5-054E-CB5A-5850-80DB30C90E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8B33A01-6F23-DAE1-12EE-0185842071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57815766-C760-EF38-C59D-E50DAD518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3865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55202-DA6C-2733-D51C-90D70EB75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05EE9-E45F-6788-5A21-4BDB867E9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F2BE8-24AF-85BC-AE6E-264661931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endParaRPr lang="en-GB" strike="sng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B9954-89F8-CA1A-FB38-B7D657F0E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32DA-7C1D-462A-B3DC-E234F2865A4E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2812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55202-DA6C-2733-D51C-90D70EB75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05EE9-E45F-6788-5A21-4BDB867E9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F2BE8-24AF-85BC-AE6E-264661931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trike="sng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B9954-89F8-CA1A-FB38-B7D657F0E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D32DA-7C1D-462A-B3DC-E234F2865A4E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978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F0FB-AD8B-F7B0-DEB3-80F7B552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13002EA-8703-492E-69A0-5D5BE80C72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68C543F-2111-9973-A90D-CF5AA39F40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GB" altLang="en-US" strike="sngStrike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968EDAB-C729-CC1E-8F60-513437C77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5392A-5D44-4EA4-ACAA-83FB8864D07D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473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844825"/>
            <a:ext cx="8640960" cy="147002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356992"/>
            <a:ext cx="864096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A534BB9-32DD-21DA-33D5-F52487154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E44D67-5561-2531-77A9-59E17A1AB3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79202F-597D-4174-9F0A-292493394B2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F65BEFE6-499B-4680-CB8B-2F946257E2E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1DC1C-97F9-45F1-91AC-2B2E916F66E8}" type="datetime4">
              <a:rPr lang="en-GB"/>
              <a:pPr>
                <a:defRPr/>
              </a:pPr>
              <a:t>22 March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10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11430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20889"/>
            <a:ext cx="8640960" cy="3705275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AF5EBA-21D3-24DB-3567-2D5161D10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4E6E1A-BEC3-6C05-525D-18F94433C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859092-B38A-49D9-864E-01C05B8DB81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E08B3C75-CC54-902F-2D07-7333A329A7A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AC843-675E-4144-816C-044FD35E90F2}" type="datetime4">
              <a:rPr lang="en-GB"/>
              <a:pPr>
                <a:defRPr/>
              </a:pPr>
              <a:t>22 March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6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4929411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EBA9C84-DBBF-3A11-4D0F-9F5ACA193D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9DFAC3-3339-F887-2D32-F96218D105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E4FC23-AE3B-408C-B0C8-CE7F3B07B06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9D130CF-7115-60AC-F997-C9E5BC1FB6B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0114B-0B04-4F20-A98A-81C2F01A7175}" type="datetime4">
              <a:rPr lang="en-GB"/>
              <a:pPr>
                <a:defRPr/>
              </a:pPr>
              <a:t>22 March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47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77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77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A8447D-5541-E959-F21C-532A8E3DB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893C45-F04D-790C-5655-E70C0E2E18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5BF572-B443-450C-B158-F4AA0EE7F5C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81B43AF-3244-9454-94A2-7E5B74B2A5C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3E62D-E106-49D0-9522-CE41BE5D0507}" type="datetime4">
              <a:rPr lang="en-GB"/>
              <a:pPr>
                <a:defRPr/>
              </a:pPr>
              <a:t>22 March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3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68760"/>
            <a:ext cx="5486400" cy="417646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45225"/>
            <a:ext cx="548640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9FD2576-DEB2-9837-969A-48CDD4D9A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F275F5-32A1-BC6C-897D-F644A75455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994C76-8A78-4362-AE1A-915341AC14B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6E0B0C59-FB00-C11D-74EF-4817C394D57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E313B-90F8-44A5-BEC5-F7EEF004F32F}" type="datetime4">
              <a:rPr lang="en-GB"/>
              <a:pPr>
                <a:defRPr/>
              </a:pPr>
              <a:t>22 March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64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38C481B-5030-BB95-C5FA-0445F2FFC3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3FE5FB-4657-21AF-2112-33587BD0C4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8978ED-6C04-425A-B999-D20F9084904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6568C30E-A427-8A79-59AB-B88F477EECA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D1CC7-5BD3-4A34-944F-2DDAD0D5C030}" type="datetime4">
              <a:rPr lang="en-GB"/>
              <a:pPr>
                <a:defRPr/>
              </a:pPr>
              <a:t>22 March 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86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9E9BBD8-5E3E-08BC-D855-7894090638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7B08A1-6155-ACA5-2F0A-54F8E14746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1028" name="Picture 7" descr="logo-ltr.tif">
            <a:extLst>
              <a:ext uri="{FF2B5EF4-FFF2-40B4-BE49-F238E27FC236}">
                <a16:creationId xmlns:a16="http://schemas.microsoft.com/office/drawing/2014/main" id="{6568D2D3-8716-D247-1291-744903D7F2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750"/>
            <a:ext cx="19446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805E08-495B-FF10-F99C-EB1C813491B5}"/>
              </a:ext>
            </a:extLst>
          </p:cNvPr>
          <p:cNvCxnSpPr/>
          <p:nvPr userDrawn="1"/>
        </p:nvCxnSpPr>
        <p:spPr>
          <a:xfrm>
            <a:off x="250825" y="1079500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5BF4B-CE41-8699-4CC7-9AA423D92DD0}"/>
              </a:ext>
            </a:extLst>
          </p:cNvPr>
          <p:cNvCxnSpPr/>
          <p:nvPr userDrawn="1"/>
        </p:nvCxnSpPr>
        <p:spPr>
          <a:xfrm>
            <a:off x="250825" y="6165850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1" descr="address.gif">
            <a:extLst>
              <a:ext uri="{FF2B5EF4-FFF2-40B4-BE49-F238E27FC236}">
                <a16:creationId xmlns:a16="http://schemas.microsoft.com/office/drawing/2014/main" id="{E7FB530C-382D-7B45-A613-DDB848AAA5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6237288"/>
            <a:ext cx="1492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593E25-1564-3A13-730D-0F14C6CED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8588" y="6246813"/>
            <a:ext cx="3867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8D80BE8-EEF3-54B9-A5F2-97C4E913C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11638" y="6251575"/>
            <a:ext cx="7207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AD11B2A-6BE3-40A1-ADF8-312CDE4F85E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0C9029DE-DC46-D3F8-0F4D-EF5EC3B83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32588" y="620713"/>
            <a:ext cx="21336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2E89CCC-2A34-4B01-9D05-C12F13AA5494}" type="datetime4">
              <a:rPr lang="en-GB"/>
              <a:pPr>
                <a:defRPr/>
              </a:pPr>
              <a:t>22 March 2024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9A1D2B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9A1D2B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BF2F37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mozilla.org/en-US/docs/Learn/JavaScript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95C08C14-D36E-CB40-C468-E35522A9A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844675"/>
            <a:ext cx="864235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400"/>
              <a:t>JavaScript</a:t>
            </a: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558C9BC6-7782-E6DA-2028-FAD7B91C0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3357563"/>
            <a:ext cx="8642350" cy="1752600"/>
          </a:xfrm>
        </p:spPr>
        <p:txBody>
          <a:bodyPr/>
          <a:lstStyle/>
          <a:p>
            <a:pPr eaLnBrk="1" hangingPunct="1"/>
            <a:endParaRPr lang="en-US" altLang="en-US" sz="3600"/>
          </a:p>
          <a:p>
            <a:pPr eaLnBrk="1" hangingPunct="1"/>
            <a:r>
              <a:rPr lang="en-US" altLang="en-US" sz="3600"/>
              <a:t>An introduction to JavaScript Programming</a:t>
            </a:r>
          </a:p>
          <a:p>
            <a:pPr eaLnBrk="1" hangingPunct="1"/>
            <a:endParaRPr lang="en-US" altLang="en-US" sz="3600"/>
          </a:p>
        </p:txBody>
      </p:sp>
      <p:sp>
        <p:nvSpPr>
          <p:cNvPr id="4100" name="Date Placeholder 3">
            <a:extLst>
              <a:ext uri="{FF2B5EF4-FFF2-40B4-BE49-F238E27FC236}">
                <a16:creationId xmlns:a16="http://schemas.microsoft.com/office/drawing/2014/main" id="{AEE644F9-EB30-1CC3-CDB8-2DC3DB7D70CD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1F03A00-5745-44F3-AC76-A878C7231D91}" type="datetime4">
              <a:rPr lang="en-GB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 March 2024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Slide Number Placeholder 4">
            <a:extLst>
              <a:ext uri="{FF2B5EF4-FFF2-40B4-BE49-F238E27FC236}">
                <a16:creationId xmlns:a16="http://schemas.microsoft.com/office/drawing/2014/main" id="{C6B0DA30-A400-7A42-822A-EEAF380BF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884CBC-50A4-4F04-950E-FC19DE098EC5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26E58-9237-6AD4-B887-5C9BCAEAB1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 sz="2000"/>
          </a:p>
          <a:p>
            <a:pPr>
              <a:defRPr/>
            </a:pPr>
            <a:r>
              <a:rPr lang="en-US" altLang="en-US" sz="2000"/>
              <a:t>Manolis Samanis</a:t>
            </a:r>
          </a:p>
          <a:p>
            <a:pPr>
              <a:defRPr/>
            </a:pPr>
            <a:endParaRPr lang="en-GB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2CDC-9129-56BA-F03A-130A4102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en-US" altLang="en-US" sz="3200"/>
              <a:t>Document Object Model (DOM) tree structure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ECDB-A968-2526-A1E5-AA53C6A19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81139" y="6340847"/>
            <a:ext cx="720725" cy="365125"/>
          </a:xfrm>
        </p:spPr>
        <p:txBody>
          <a:bodyPr/>
          <a:lstStyle/>
          <a:p>
            <a:fld id="{B6859092-B38A-49D9-864E-01C05B8DB813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E7F1A4-8B10-F578-32A0-B86582A581F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38AC843-675E-4144-816C-044FD35E90F2}" type="datetime4">
              <a:rPr lang="en-GB" smtClean="0"/>
              <a:pPr>
                <a:defRPr/>
              </a:pPr>
              <a:t>22 March 2024</a:t>
            </a:fld>
            <a:endParaRPr lang="en-GB"/>
          </a:p>
        </p:txBody>
      </p:sp>
      <p:pic>
        <p:nvPicPr>
          <p:cNvPr id="10" name="Picture 9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1628C620-7EC3-D8B1-61E7-F908EAF3B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1722"/>
            <a:ext cx="7976691" cy="40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ECDB-A968-2526-A1E5-AA53C6A19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481139" y="6340847"/>
            <a:ext cx="720725" cy="365125"/>
          </a:xfrm>
        </p:spPr>
        <p:txBody>
          <a:bodyPr/>
          <a:lstStyle/>
          <a:p>
            <a:fld id="{B6859092-B38A-49D9-864E-01C05B8DB813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E7F1A4-8B10-F578-32A0-B86582A581F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38AC843-675E-4144-816C-044FD35E90F2}" type="datetime4">
              <a:rPr lang="en-GB" smtClean="0"/>
              <a:pPr>
                <a:defRPr/>
              </a:pPr>
              <a:t>22 March 2024</a:t>
            </a:fld>
            <a:endParaRPr lang="en-GB"/>
          </a:p>
        </p:txBody>
      </p:sp>
      <p:pic>
        <p:nvPicPr>
          <p:cNvPr id="4" name="Video_240317012856">
            <a:hlinkClick r:id="" action="ppaction://media"/>
            <a:extLst>
              <a:ext uri="{FF2B5EF4-FFF2-40B4-BE49-F238E27FC236}">
                <a16:creationId xmlns:a16="http://schemas.microsoft.com/office/drawing/2014/main" id="{D0EFE345-6A26-BB9B-8809-40329FD56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508" y="1643474"/>
            <a:ext cx="5332984" cy="4374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3AC335-0ACE-4A2B-83FF-6E482A1F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309113"/>
            <a:ext cx="8640960" cy="235808"/>
          </a:xfrm>
        </p:spPr>
        <p:txBody>
          <a:bodyPr>
            <a:normAutofit fontScale="90000"/>
          </a:bodyPr>
          <a:lstStyle/>
          <a:p>
            <a:r>
              <a:rPr lang="en-US" altLang="en-US" sz="3200"/>
              <a:t>Can you count the elements in your structure?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2CDC-9129-56BA-F03A-130A4102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en-US" altLang="en-US" sz="3200"/>
              <a:t>DOM Manipulation in JavaScript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ECDB-A968-2526-A1E5-AA53C6A19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59092-B38A-49D9-864E-01C05B8DB813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E7F1A4-8B10-F578-32A0-B86582A581F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38AC843-675E-4144-816C-044FD35E90F2}" type="datetime4">
              <a:rPr lang="en-GB" smtClean="0"/>
              <a:pPr>
                <a:defRPr/>
              </a:pPr>
              <a:t>22 March 2024</a:t>
            </a:fld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6A9CBD-7082-F661-46DB-D9989DFE98C3}"/>
              </a:ext>
            </a:extLst>
          </p:cNvPr>
          <p:cNvCxnSpPr/>
          <p:nvPr/>
        </p:nvCxnSpPr>
        <p:spPr>
          <a:xfrm flipV="1">
            <a:off x="5961729" y="1700808"/>
            <a:ext cx="770859" cy="12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826EBD0-47AE-1ABE-640D-06D142DBE46F}"/>
              </a:ext>
            </a:extLst>
          </p:cNvPr>
          <p:cNvSpPr txBox="1"/>
          <p:nvPr/>
        </p:nvSpPr>
        <p:spPr>
          <a:xfrm>
            <a:off x="6732588" y="1463385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Navigator </a:t>
            </a:r>
          </a:p>
          <a:p>
            <a:r>
              <a:rPr lang="en-GB"/>
              <a:t>(</a:t>
            </a:r>
            <a:r>
              <a:rPr lang="en-GB" u="sng"/>
              <a:t>user agent</a:t>
            </a:r>
            <a:r>
              <a:rPr lang="en-GB"/>
              <a:t>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FA18A7-D227-6BA0-D58E-F1CB9D3906E4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961728" y="2065734"/>
            <a:ext cx="770860" cy="907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1632249-DDC2-027B-A7CA-9A4BD2EB158C}"/>
              </a:ext>
            </a:extLst>
          </p:cNvPr>
          <p:cNvSpPr txBox="1"/>
          <p:nvPr/>
        </p:nvSpPr>
        <p:spPr>
          <a:xfrm>
            <a:off x="6732588" y="2373376"/>
            <a:ext cx="2236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Window</a:t>
            </a:r>
          </a:p>
          <a:p>
            <a:r>
              <a:rPr lang="en-GB"/>
              <a:t>(tabs, </a:t>
            </a:r>
            <a:br>
              <a:rPr lang="en-GB"/>
            </a:br>
            <a:r>
              <a:rPr lang="en-GB" err="1"/>
              <a:t>Window.innerWidth</a:t>
            </a:r>
            <a:br>
              <a:rPr lang="en-GB"/>
            </a:br>
            <a:r>
              <a:rPr lang="en-GB" err="1"/>
              <a:t>Window.innerHeight</a:t>
            </a:r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02AD67-0099-71B0-2665-CD19D77F7C8A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961729" y="3929857"/>
            <a:ext cx="777035" cy="466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0AC490-AF09-413B-0F54-A2EDFB8F04C1}"/>
              </a:ext>
            </a:extLst>
          </p:cNvPr>
          <p:cNvSpPr txBox="1"/>
          <p:nvPr/>
        </p:nvSpPr>
        <p:spPr>
          <a:xfrm>
            <a:off x="6738764" y="4073409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Main document</a:t>
            </a:r>
          </a:p>
          <a:p>
            <a:r>
              <a:rPr lang="en-GB"/>
              <a:t>(DOM, HTML) 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AA9C9C05-DF74-1DD2-E50A-C0F8A2F4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0170" y="1700808"/>
            <a:ext cx="561155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64A667-DE85-9CCF-9921-0B3EE8273A35}"/>
              </a:ext>
            </a:extLst>
          </p:cNvPr>
          <p:cNvSpPr txBox="1"/>
          <p:nvPr/>
        </p:nvSpPr>
        <p:spPr>
          <a:xfrm>
            <a:off x="643214" y="2314635"/>
            <a:ext cx="53185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&lt;!DOCTYPE html&gt;</a:t>
            </a:r>
          </a:p>
          <a:p>
            <a:r>
              <a:rPr lang="en-GB" sz="1200"/>
              <a:t>&lt;html&gt;</a:t>
            </a:r>
          </a:p>
          <a:p>
            <a:r>
              <a:rPr lang="en-GB" sz="1200"/>
              <a:t>  &lt;head&gt;</a:t>
            </a:r>
          </a:p>
          <a:p>
            <a:r>
              <a:rPr lang="en-GB" sz="1200"/>
              <a:t>  &lt;title&gt;JavaScript Demo page&lt;/title&gt;</a:t>
            </a:r>
          </a:p>
          <a:p>
            <a:r>
              <a:rPr lang="en-GB" sz="1200"/>
              <a:t>  &lt;/head&gt;</a:t>
            </a:r>
          </a:p>
          <a:p>
            <a:r>
              <a:rPr lang="en-GB" sz="1200"/>
              <a:t>&lt;body&gt;</a:t>
            </a:r>
          </a:p>
          <a:p>
            <a:endParaRPr lang="en-GB" sz="1200"/>
          </a:p>
          <a:p>
            <a:r>
              <a:rPr lang="en-GB" sz="1200"/>
              <a:t>&lt;h2&gt;This is an example of a Demo page with JavaScript&lt;/h2&gt;</a:t>
            </a:r>
          </a:p>
          <a:p>
            <a:endParaRPr lang="en-GB" sz="1200"/>
          </a:p>
          <a:p>
            <a:r>
              <a:rPr lang="en-GB" sz="1200"/>
              <a:t>&lt;p id="demo"&gt;&lt;/p&gt;</a:t>
            </a:r>
          </a:p>
          <a:p>
            <a:endParaRPr lang="en-GB" sz="1200"/>
          </a:p>
          <a:p>
            <a:r>
              <a:rPr lang="en-GB" sz="1200"/>
              <a:t>&lt;script&gt;</a:t>
            </a:r>
          </a:p>
          <a:p>
            <a:r>
              <a:rPr lang="en-GB" sz="1200" err="1"/>
              <a:t>document.getElementById</a:t>
            </a:r>
            <a:r>
              <a:rPr lang="en-GB" sz="1200"/>
              <a:t>("demo").</a:t>
            </a:r>
            <a:r>
              <a:rPr lang="en-GB" sz="1200" err="1"/>
              <a:t>innerHTML</a:t>
            </a:r>
            <a:r>
              <a:rPr lang="en-GB" sz="1200"/>
              <a:t> =</a:t>
            </a:r>
          </a:p>
          <a:p>
            <a:r>
              <a:rPr lang="en-GB" sz="1200"/>
              <a:t>"The title of this document is: " + </a:t>
            </a:r>
            <a:r>
              <a:rPr lang="en-GB" sz="1200" err="1"/>
              <a:t>document.title</a:t>
            </a:r>
            <a:r>
              <a:rPr lang="en-GB" sz="1200"/>
              <a:t>;</a:t>
            </a:r>
          </a:p>
          <a:p>
            <a:r>
              <a:rPr lang="en-GB" sz="1200"/>
              <a:t>&lt;/script&gt;</a:t>
            </a:r>
          </a:p>
          <a:p>
            <a:endParaRPr lang="en-GB" sz="1200"/>
          </a:p>
          <a:p>
            <a:r>
              <a:rPr lang="en-GB" sz="1200"/>
              <a:t>&lt;/body&gt;</a:t>
            </a:r>
          </a:p>
          <a:p>
            <a:r>
              <a:rPr lang="en-GB" sz="120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2227417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2CDC-9129-56BA-F03A-130A4102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414724"/>
          </a:xfrm>
        </p:spPr>
        <p:txBody>
          <a:bodyPr>
            <a:normAutofit fontScale="90000"/>
          </a:bodyPr>
          <a:lstStyle/>
          <a:p>
            <a:r>
              <a:rPr lang="en-US" altLang="en-US" sz="3200"/>
              <a:t>JavaScript HTML DOM </a:t>
            </a:r>
            <a:r>
              <a:rPr lang="en-US" altLang="en-US" sz="3200" err="1"/>
              <a:t>EventListener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ECDB-A968-2526-A1E5-AA53C6A19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59092-B38A-49D9-864E-01C05B8DB813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E7F1A4-8B10-F578-32A0-B86582A581F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38AC843-675E-4144-816C-044FD35E90F2}" type="datetime4">
              <a:rPr lang="en-GB" smtClean="0"/>
              <a:pPr>
                <a:defRPr/>
              </a:pPr>
              <a:t>22 March 2024</a:t>
            </a:fld>
            <a:endParaRPr lang="en-GB"/>
          </a:p>
        </p:txBody>
      </p:sp>
      <p:pic>
        <p:nvPicPr>
          <p:cNvPr id="3" name="Video_240314162630">
            <a:hlinkClick r:id="" action="ppaction://media"/>
            <a:extLst>
              <a:ext uri="{FF2B5EF4-FFF2-40B4-BE49-F238E27FC236}">
                <a16:creationId xmlns:a16="http://schemas.microsoft.com/office/drawing/2014/main" id="{8C26C594-D0A0-2DE8-B438-453191228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46" y="1611476"/>
            <a:ext cx="8000907" cy="44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B03D1-5B30-D180-58A0-48CB0D1C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B207643-1968-023A-AB08-73223B5B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10481"/>
            <a:ext cx="8640960" cy="36869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000"/>
              <a:t>How to Make JavaScript Execute After HTML Load onload Event</a:t>
            </a:r>
            <a:endParaRPr lang="en-GB" altLang="en-US" sz="20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C8A00F-47B1-12AF-57C2-E0BFD0698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79177"/>
            <a:ext cx="8640960" cy="4542112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If we use JavaScript to handle a Document Object Model (DOM) then our code executes after HTML (</a:t>
            </a:r>
            <a:r>
              <a:rPr lang="en-US" sz="2000" u="sng"/>
              <a:t>blocked code until OK</a:t>
            </a:r>
            <a:r>
              <a:rPr lang="en-US" sz="2000"/>
              <a:t>!)</a:t>
            </a: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D90887F6-34FA-661A-AC0D-846F91FC6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Video_240314153220">
            <a:hlinkClick r:id="" action="ppaction://media"/>
            <a:extLst>
              <a:ext uri="{FF2B5EF4-FFF2-40B4-BE49-F238E27FC236}">
                <a16:creationId xmlns:a16="http://schemas.microsoft.com/office/drawing/2014/main" id="{FF623E3C-81AC-F450-B9AB-69CBB7DA1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9" y="2268072"/>
            <a:ext cx="8966621" cy="37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BCC6-5EF2-F668-AB70-D8D6AD13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65457D2-FA0C-ECF1-6A59-2DB36E6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7920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/>
              <a:t>Execute JavaScript: parser-blocking scripts (synchronous)</a:t>
            </a:r>
            <a:endParaRPr lang="en-GB" altLang="en-US" sz="3200" dirty="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3C72ED9-E44A-3932-5059-D0C74E6E1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F1B65B44-B629-9E96-6D13-DA8DA71B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" y="1988840"/>
            <a:ext cx="9053280" cy="3921299"/>
          </a:xfrm>
        </p:spPr>
      </p:pic>
    </p:spTree>
    <p:extLst>
      <p:ext uri="{BB962C8B-B14F-4D97-AF65-F5344CB8AC3E}">
        <p14:creationId xmlns:p14="http://schemas.microsoft.com/office/powerpoint/2010/main" val="39545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BCC6-5EF2-F668-AB70-D8D6AD13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3C72ED9-E44A-3932-5059-D0C74E6E1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F1B65B44-B629-9E96-6D13-DA8DA71B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" y="1988840"/>
            <a:ext cx="5441040" cy="39212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848473-D730-6F52-EAA2-F3161EBC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307" y="2624933"/>
            <a:ext cx="3439138" cy="20918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1ABB3C-6A29-1943-5928-6BAC1BB0FD50}"/>
              </a:ext>
            </a:extLst>
          </p:cNvPr>
          <p:cNvSpPr txBox="1">
            <a:spLocks/>
          </p:cNvSpPr>
          <p:nvPr/>
        </p:nvSpPr>
        <p:spPr bwMode="auto">
          <a:xfrm>
            <a:off x="251520" y="1196752"/>
            <a:ext cx="864096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9A1D2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Execute JavaScript: parser-blocking scripts (synchronous)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981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BCC6-5EF2-F668-AB70-D8D6AD13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65457D2-FA0C-ECF1-6A59-2DB36E6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28242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/>
              <a:t>Asynchronous JavaScript</a:t>
            </a:r>
            <a:endParaRPr lang="en-GB" altLang="en-US" sz="240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3C72ED9-E44A-3932-5059-D0C74E6E1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ADD5F3-0D6A-5806-842A-7A85887A1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79177"/>
            <a:ext cx="8640960" cy="83371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We can run function in parallel Asynchronously vs </a:t>
            </a:r>
            <a:r>
              <a:rPr lang="en-US" sz="1600" dirty="0">
                <a:latin typeface="+mj-lt"/>
              </a:rPr>
              <a:t>Synchronous coding:</a:t>
            </a:r>
          </a:p>
          <a:p>
            <a:pPr marL="400050" lvl="1" indent="0">
              <a:buNone/>
            </a:pPr>
            <a:r>
              <a:rPr lang="en-US" sz="1050" dirty="0">
                <a:latin typeface="+mj-lt"/>
              </a:rPr>
              <a:t>is executed line by line  (</a:t>
            </a:r>
            <a:r>
              <a:rPr lang="en-US" sz="1050" u="sng" dirty="0">
                <a:latin typeface="+mj-lt"/>
              </a:rPr>
              <a:t>JavaScript has  single thread execution</a:t>
            </a:r>
            <a:r>
              <a:rPr lang="en-US" sz="1050" dirty="0">
                <a:latin typeface="+mj-lt"/>
              </a:rPr>
              <a:t>)</a:t>
            </a:r>
          </a:p>
          <a:p>
            <a:pPr marL="400050" lvl="1" indent="0">
              <a:buNone/>
            </a:pPr>
            <a:r>
              <a:rPr lang="en-US" sz="1050" dirty="0">
                <a:latin typeface="+mj-lt"/>
              </a:rPr>
              <a:t>each line waits for previous line to finish</a:t>
            </a:r>
          </a:p>
          <a:p>
            <a:pPr marL="400050" lvl="1" indent="0">
              <a:buNone/>
            </a:pPr>
            <a:r>
              <a:rPr lang="en-US" sz="1050" dirty="0">
                <a:latin typeface="+mj-lt"/>
              </a:rPr>
              <a:t>long time operation</a:t>
            </a:r>
            <a:endParaRPr lang="en-GB" sz="1050" dirty="0">
              <a:latin typeface="+mj-lt"/>
            </a:endParaRP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3" name="Video_240314155133">
            <a:hlinkClick r:id="" action="ppaction://media"/>
            <a:extLst>
              <a:ext uri="{FF2B5EF4-FFF2-40B4-BE49-F238E27FC236}">
                <a16:creationId xmlns:a16="http://schemas.microsoft.com/office/drawing/2014/main" id="{B93F9312-4EE8-F04F-718A-86F0853B6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0845" y="2208610"/>
            <a:ext cx="6893859" cy="38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BCC6-5EF2-F668-AB70-D8D6AD139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165457D2-FA0C-ECF1-6A59-2DB36E6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760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/>
              <a:t>Asynchronous JavaScript</a:t>
            </a:r>
            <a:endParaRPr lang="en-GB" altLang="en-US" sz="320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3C72ED9-E44A-3932-5059-D0C74E6E1D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Content Placeholder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45784B97-ACE3-E2BD-85D3-413E4574B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2" y="2095418"/>
            <a:ext cx="8926796" cy="3349781"/>
          </a:xfrm>
        </p:spPr>
      </p:pic>
    </p:spTree>
    <p:extLst>
      <p:ext uri="{BB962C8B-B14F-4D97-AF65-F5344CB8AC3E}">
        <p14:creationId xmlns:p14="http://schemas.microsoft.com/office/powerpoint/2010/main" val="67343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111EF-AC7D-5771-11B9-50C6F3E72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FBA028E-A490-87BC-C0C1-626F6921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81" y="1196752"/>
            <a:ext cx="8640960" cy="522663"/>
          </a:xfrm>
        </p:spPr>
        <p:txBody>
          <a:bodyPr>
            <a:normAutofit fontScale="90000"/>
          </a:bodyPr>
          <a:lstStyle/>
          <a:p>
            <a:r>
              <a:rPr lang="en-GB" sz="4400">
                <a:latin typeface="Arial"/>
                <a:cs typeface="Arial"/>
              </a:rPr>
              <a:t>Variable Names 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A1041D-B090-B08E-F8E9-6FCCABA8E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7365"/>
          </a:xfrm>
        </p:spPr>
        <p:txBody>
          <a:bodyPr/>
          <a:lstStyle/>
          <a:p>
            <a:r>
              <a:rPr lang="en-US" dirty="0"/>
              <a:t>JavaScript variable names cannot include any Unicode character</a:t>
            </a:r>
          </a:p>
          <a:p>
            <a:r>
              <a:rPr lang="en-US" dirty="0"/>
              <a:t>First character can be any of a-z, A-Z or (_) or $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GB" dirty="0">
                <a:latin typeface="Aptos Mono"/>
              </a:rPr>
              <a:t>let $4 = 1;		</a:t>
            </a:r>
            <a:r>
              <a:rPr lang="en-GB" dirty="0">
                <a:latin typeface="Aptos Mono"/>
                <a:sym typeface="Wingdings" pitchFamily="2" charset="2"/>
              </a:rPr>
              <a:t> Block</a:t>
            </a:r>
            <a:endParaRPr lang="en-GB" dirty="0">
              <a:latin typeface="Aptos Mono"/>
            </a:endParaRPr>
          </a:p>
          <a:p>
            <a:pPr marL="0" indent="0">
              <a:buNone/>
            </a:pPr>
            <a:r>
              <a:rPr lang="en-GB" dirty="0">
                <a:latin typeface="Aptos Mono"/>
              </a:rPr>
              <a:t>let _4 = 10; </a:t>
            </a:r>
          </a:p>
          <a:p>
            <a:pPr marL="0" indent="0">
              <a:buNone/>
            </a:pPr>
            <a:r>
              <a:rPr lang="en-GB" dirty="0">
                <a:latin typeface="Aptos Mono"/>
              </a:rPr>
              <a:t>var $_$ = "money"; </a:t>
            </a:r>
            <a:r>
              <a:rPr lang="en-GB" dirty="0">
                <a:latin typeface="Aptos Mono"/>
                <a:sym typeface="Wingdings" pitchFamily="2" charset="2"/>
              </a:rPr>
              <a:t> Function</a:t>
            </a:r>
            <a:endParaRPr lang="en-GB" dirty="0">
              <a:latin typeface="Aptos Mono"/>
            </a:endParaRPr>
          </a:p>
          <a:p>
            <a:pPr marL="0" indent="0">
              <a:buNone/>
            </a:pPr>
            <a:r>
              <a:rPr lang="en-GB" dirty="0">
                <a:latin typeface="Aptos Mono"/>
              </a:rPr>
              <a:t>var I_AM_HUNGRY = true;</a:t>
            </a: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DF77CCD2-F787-C808-8B91-696B262598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8316A70-B2FB-6FD4-C0F3-84F4996E4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196975"/>
            <a:ext cx="8642350" cy="55114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400"/>
              <a:t>Why we need JavaScript?</a:t>
            </a: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0FFB8BB4-5F98-653A-6CE0-6771B3ACF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Video_240314151352">
            <a:hlinkClick r:id="" action="ppaction://media"/>
            <a:extLst>
              <a:ext uri="{FF2B5EF4-FFF2-40B4-BE49-F238E27FC236}">
                <a16:creationId xmlns:a16="http://schemas.microsoft.com/office/drawing/2014/main" id="{9BB00158-B8F4-E40A-D028-462BA81E97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66" y="1748118"/>
            <a:ext cx="8803267" cy="42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25453-952F-93E3-FDD7-369C595B9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C2FCB74E-1894-6AA4-E097-DB3B2437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095786"/>
            <a:ext cx="8640960" cy="648072"/>
          </a:xfrm>
        </p:spPr>
        <p:txBody>
          <a:bodyPr>
            <a:normAutofit fontScale="90000"/>
          </a:bodyPr>
          <a:lstStyle/>
          <a:p>
            <a:r>
              <a:rPr lang="en-US" sz="3800" err="1">
                <a:latin typeface="Aptos Mono"/>
                <a:cs typeface="Arial"/>
              </a:rPr>
              <a:t>typeof</a:t>
            </a:r>
            <a:r>
              <a:rPr lang="en-US" sz="3800">
                <a:latin typeface="Arial"/>
                <a:cs typeface="Arial"/>
              </a:rPr>
              <a:t> Operator</a:t>
            </a:r>
            <a:endParaRPr lang="en-US" sz="38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E1B78A-DF01-681F-D830-1531578E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74608"/>
            <a:ext cx="8640960" cy="4065317"/>
          </a:xfrm>
        </p:spPr>
        <p:txBody>
          <a:bodyPr/>
          <a:lstStyle/>
          <a:p>
            <a:pPr marL="0" indent="0">
              <a:buNone/>
            </a:pPr>
            <a:r>
              <a:rPr lang="en-US" sz="3600"/>
              <a:t>We can use the </a:t>
            </a:r>
            <a:r>
              <a:rPr lang="en-US" sz="3600" err="1">
                <a:solidFill>
                  <a:srgbClr val="C00000"/>
                </a:solidFill>
              </a:rPr>
              <a:t>typeof</a:t>
            </a:r>
            <a:r>
              <a:rPr lang="en-US" sz="3600">
                <a:solidFill>
                  <a:srgbClr val="C00000"/>
                </a:solidFill>
              </a:rPr>
              <a:t> </a:t>
            </a:r>
            <a:r>
              <a:rPr lang="en-US" sz="3600"/>
              <a:t>operator to identify the data type of a </a:t>
            </a:r>
            <a:r>
              <a:rPr lang="en-US" sz="3600" err="1"/>
              <a:t>Javascript</a:t>
            </a:r>
            <a:r>
              <a:rPr lang="en-US" sz="3600"/>
              <a:t> variable:</a:t>
            </a:r>
          </a:p>
          <a:p>
            <a:pPr marL="0" indent="0">
              <a:buNone/>
            </a:pPr>
            <a:endParaRPr lang="en-US" sz="3600"/>
          </a:p>
          <a:p>
            <a:pPr marL="0" indent="0">
              <a:buNone/>
            </a:pPr>
            <a:r>
              <a:rPr lang="en-US" sz="3600">
                <a:latin typeface="Aptos Mono"/>
              </a:rPr>
              <a:t>let x= 10; </a:t>
            </a:r>
          </a:p>
          <a:p>
            <a:pPr marL="0" indent="0">
              <a:buNone/>
            </a:pPr>
            <a:r>
              <a:rPr lang="en-US" sz="3600">
                <a:latin typeface="Aptos Mono"/>
              </a:rPr>
              <a:t>console.log(</a:t>
            </a:r>
            <a:r>
              <a:rPr lang="en-US" sz="3600" err="1">
                <a:latin typeface="Aptos Mono"/>
              </a:rPr>
              <a:t>typeof</a:t>
            </a:r>
            <a:r>
              <a:rPr lang="en-US" sz="3600">
                <a:latin typeface="Aptos Mono"/>
              </a:rPr>
              <a:t> x); </a:t>
            </a:r>
          </a:p>
          <a:p>
            <a:pPr marL="0" indent="0">
              <a:buNone/>
            </a:pPr>
            <a:r>
              <a:rPr lang="en-US" sz="3600">
                <a:latin typeface="Aptos Mono"/>
              </a:rPr>
              <a:t>&gt;number</a:t>
            </a:r>
          </a:p>
          <a:p>
            <a:pPr marL="0" indent="0">
              <a:buNone/>
            </a:pPr>
            <a:endParaRPr lang="en-GB" sz="360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A0822DB1-9C83-FC10-C866-35113A62D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76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4548-6505-D7D5-7BCE-FD1AA3849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5B1F6B8-07F1-F22A-5622-09622B6C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76064"/>
          </a:xfrm>
        </p:spPr>
        <p:txBody>
          <a:bodyPr>
            <a:normAutofit fontScale="90000"/>
          </a:bodyPr>
          <a:lstStyle/>
          <a:p>
            <a:r>
              <a:rPr lang="en-US" sz="3800">
                <a:latin typeface="Arial"/>
                <a:cs typeface="Arial"/>
              </a:rPr>
              <a:t>JavaScript Arithmetic Operators Demo</a:t>
            </a:r>
            <a:endParaRPr lang="en-US" sz="380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406576F7-4999-C932-B53F-BA1974E80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Video_240314163728">
            <a:hlinkClick r:id="" action="ppaction://media"/>
            <a:extLst>
              <a:ext uri="{FF2B5EF4-FFF2-40B4-BE49-F238E27FC236}">
                <a16:creationId xmlns:a16="http://schemas.microsoft.com/office/drawing/2014/main" id="{C1531338-D49D-E16B-49EE-85CFA367BD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754" y="1772816"/>
            <a:ext cx="7410492" cy="4003724"/>
          </a:xfrm>
        </p:spPr>
      </p:pic>
    </p:spTree>
    <p:extLst>
      <p:ext uri="{BB962C8B-B14F-4D97-AF65-F5344CB8AC3E}">
        <p14:creationId xmlns:p14="http://schemas.microsoft.com/office/powerpoint/2010/main" val="80812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8182-8504-1E18-B645-C4216517C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882EE3-82FF-38DB-080F-EE54C31AF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62260"/>
            <a:ext cx="4172272" cy="4078564"/>
          </a:xfrm>
        </p:spPr>
        <p:txBody>
          <a:bodyPr/>
          <a:lstStyle/>
          <a:p>
            <a:pPr marL="400050" lvl="1" indent="0">
              <a:buNone/>
            </a:pPr>
            <a:r>
              <a:rPr lang="en-US" sz="2400">
                <a:solidFill>
                  <a:schemeClr val="tx1"/>
                </a:solidFill>
              </a:rPr>
              <a:t>Declare: </a:t>
            </a:r>
          </a:p>
          <a:p>
            <a:pPr marL="800100" lvl="2" indent="0">
              <a:buNone/>
            </a:pPr>
            <a:r>
              <a:rPr lang="en-US" sz="2400">
                <a:latin typeface="Aptos Mono" panose="020B0009020202020204" pitchFamily="49" charset="0"/>
              </a:rPr>
              <a:t>let </a:t>
            </a:r>
            <a:r>
              <a:rPr lang="en-US" sz="2400" err="1">
                <a:latin typeface="Aptos Mono" panose="020B0009020202020204" pitchFamily="49" charset="0"/>
              </a:rPr>
              <a:t>abc</a:t>
            </a:r>
            <a:r>
              <a:rPr lang="en-US" sz="2400">
                <a:latin typeface="Aptos Mono" panose="020B0009020202020204" pitchFamily="49" charset="0"/>
              </a:rPr>
              <a:t> = ‘hi all’;  </a:t>
            </a:r>
            <a:r>
              <a:rPr lang="en-US" sz="2400">
                <a:latin typeface="Aptos Mono" panose="020B0009020202020204" pitchFamily="49" charset="0"/>
                <a:sym typeface="Wingdings" panose="05000000000000000000" pitchFamily="2" charset="2"/>
              </a:rPr>
              <a:t> The same</a:t>
            </a:r>
            <a:endParaRPr lang="en-US" sz="2400">
              <a:latin typeface="Aptos Mono" panose="020B0009020202020204" pitchFamily="49" charset="0"/>
            </a:endParaRPr>
          </a:p>
          <a:p>
            <a:pPr marL="800100" lvl="2" indent="0">
              <a:buNone/>
            </a:pPr>
            <a:r>
              <a:rPr lang="en-US" sz="2400">
                <a:latin typeface="Aptos Mono" panose="020B0009020202020204" pitchFamily="49" charset="0"/>
              </a:rPr>
              <a:t>let def = ”hi </a:t>
            </a:r>
            <a:endParaRPr lang="en-US" sz="2400">
              <a:latin typeface="Aptos Mono" panose="020B0009020202020204" pitchFamily="49" charset="0"/>
              <a:cs typeface="Calibri"/>
            </a:endParaRPr>
          </a:p>
          <a:p>
            <a:pPr marL="800100" lvl="2" indent="0">
              <a:buNone/>
            </a:pPr>
            <a:r>
              <a:rPr lang="en-US" sz="2400">
                <a:latin typeface="Aptos Mono" panose="020B0009020202020204" pitchFamily="49" charset="0"/>
              </a:rPr>
              <a:t>all”;</a:t>
            </a:r>
          </a:p>
          <a:p>
            <a:pPr marL="400050" lvl="1" indent="0">
              <a:buNone/>
            </a:pPr>
            <a:r>
              <a:rPr lang="en-US" sz="2400">
                <a:solidFill>
                  <a:schemeClr val="tx1"/>
                </a:solidFill>
              </a:rPr>
              <a:t>\ </a:t>
            </a:r>
            <a:r>
              <a:rPr lang="en-US" sz="2400">
                <a:solidFill>
                  <a:schemeClr val="tx1"/>
                </a:solidFill>
                <a:sym typeface="Wingdings" panose="05000000000000000000" pitchFamily="2" charset="2"/>
              </a:rPr>
              <a:t> escape point </a:t>
            </a:r>
          </a:p>
          <a:p>
            <a:pPr marL="400050" lvl="1" indent="0">
              <a:buNone/>
            </a:pPr>
            <a:r>
              <a:rPr lang="en-US">
                <a:latin typeface="Aptos Mono" panose="020B0009020202020204" pitchFamily="49" charset="0"/>
                <a:sym typeface="Wingdings" panose="05000000000000000000" pitchFamily="2" charset="2"/>
              </a:rPr>
              <a:t>let “I\’m feeling lucky”;</a:t>
            </a:r>
          </a:p>
          <a:p>
            <a:pPr marL="400050" lvl="1" indent="0">
              <a:buNone/>
            </a:pPr>
            <a:endParaRPr lang="en-US" sz="24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FEA8-B4FA-7D56-E651-4835AE1D6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62260"/>
            <a:ext cx="4172272" cy="3876480"/>
          </a:xfrm>
        </p:spPr>
        <p:txBody>
          <a:bodyPr/>
          <a:lstStyle/>
          <a:p>
            <a:pPr marL="400050" lvl="1" indent="0">
              <a:buNone/>
            </a:pPr>
            <a:endParaRPr lang="en-US" sz="2400">
              <a:solidFill>
                <a:schemeClr val="tx1"/>
              </a:solidFill>
            </a:endParaRPr>
          </a:p>
          <a:p>
            <a:pPr marL="400050" lvl="1" indent="0">
              <a:buNone/>
            </a:pPr>
            <a:r>
              <a:rPr lang="en-US" sz="2400">
                <a:solidFill>
                  <a:schemeClr val="tx1"/>
                </a:solidFill>
              </a:rPr>
              <a:t>concatenate them using +</a:t>
            </a:r>
          </a:p>
          <a:p>
            <a:pPr marL="800100" lvl="2" indent="0">
              <a:buNone/>
            </a:pPr>
            <a:r>
              <a:rPr lang="en-US" sz="2400">
                <a:latin typeface="Aptos Mono" panose="020B0009020202020204" pitchFamily="49" charset="0"/>
              </a:rPr>
              <a:t>let one = “Hello”;</a:t>
            </a:r>
          </a:p>
          <a:p>
            <a:pPr marL="800100" lvl="2" indent="0">
              <a:buNone/>
            </a:pPr>
            <a:r>
              <a:rPr lang="en-US" sz="2400">
                <a:solidFill>
                  <a:schemeClr val="tx1"/>
                </a:solidFill>
                <a:latin typeface="Aptos Mono" panose="020B0009020202020204" pitchFamily="49" charset="0"/>
              </a:rPr>
              <a:t>let two = “world!!!”;</a:t>
            </a:r>
          </a:p>
          <a:p>
            <a:pPr marL="800100" lvl="2" indent="0">
              <a:buNone/>
            </a:pPr>
            <a:r>
              <a:rPr lang="en-US" sz="2400">
                <a:latin typeface="Aptos Mono" panose="020B0009020202020204" pitchFamily="49" charset="0"/>
              </a:rPr>
              <a:t>let concatenation = one + two</a:t>
            </a:r>
            <a:endParaRPr lang="en-US" sz="2400">
              <a:solidFill>
                <a:schemeClr val="tx1"/>
              </a:solidFill>
              <a:latin typeface="Aptos Mono" panose="020B0009020202020204" pitchFamily="49" charset="0"/>
            </a:endParaRPr>
          </a:p>
          <a:p>
            <a:endParaRPr lang="en-GB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EFD7BFAE-35F2-864B-B4E9-8BBA0A0667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740E126D-E16F-19FB-779C-DD8D00D514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73163"/>
            <a:ext cx="8642350" cy="576262"/>
          </a:xfrm>
        </p:spPr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String in JavaScript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092BB-4EAB-60C8-6B8D-CE4FF1E1B892}"/>
              </a:ext>
            </a:extLst>
          </p:cNvPr>
          <p:cNvSpPr txBox="1"/>
          <p:nvPr/>
        </p:nvSpPr>
        <p:spPr>
          <a:xfrm>
            <a:off x="4998961" y="202585"/>
            <a:ext cx="3470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TELETYPE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36F75-5D96-D8AD-F9E3-A7CF0C71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2DA37309-6547-AE8D-B8AC-E639A4820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37781859-E274-DE24-6A9B-75181D4A3D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73163"/>
            <a:ext cx="8642350" cy="576262"/>
          </a:xfrm>
        </p:spPr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String methods in JavaScript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CA9D0A-E028-EAE6-8614-E8E61BAE5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588" y="1953785"/>
            <a:ext cx="4213412" cy="3876480"/>
          </a:xfrm>
        </p:spPr>
        <p:txBody>
          <a:bodyPr/>
          <a:lstStyle/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let </a:t>
            </a:r>
            <a:r>
              <a:rPr lang="en-GB" sz="2000" err="1">
                <a:latin typeface="Aptos Mono" panose="020B0009020202020204" pitchFamily="49" charset="0"/>
              </a:rPr>
              <a:t>myName</a:t>
            </a:r>
            <a:r>
              <a:rPr lang="en-GB" sz="2000">
                <a:latin typeface="Aptos Mono" panose="020B0009020202020204" pitchFamily="49" charset="0"/>
              </a:rPr>
              <a:t> = 'Manolis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myName.length</a:t>
            </a:r>
            <a:r>
              <a:rPr lang="en-GB" sz="2000">
                <a:latin typeface="Aptos Mono" panose="020B0009020202020204" pitchFamily="49" charset="0"/>
              </a:rPr>
              <a:t>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7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</a:t>
            </a:r>
            <a:r>
              <a:rPr lang="en-GB" sz="2000">
                <a:latin typeface="Aptos Mono" panose="020B0009020202020204" pitchFamily="49" charset="0"/>
              </a:rPr>
              <a:t>[0];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'M’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</a:t>
            </a:r>
            <a:r>
              <a:rPr lang="en-GB" sz="2000">
                <a:latin typeface="Aptos Mono" panose="020B0009020202020204" pitchFamily="49" charset="0"/>
              </a:rPr>
              <a:t>[myName.length-1];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's’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myName.slice</a:t>
            </a:r>
            <a:r>
              <a:rPr lang="en-GB" sz="2000">
                <a:latin typeface="Aptos Mono" panose="020B0009020202020204" pitchFamily="49" charset="0"/>
              </a:rPr>
              <a:t>(0,3);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'Man'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9658F-4AC6-0B49-6BB5-EDB32A169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459" y="1881071"/>
            <a:ext cx="4213412" cy="4021908"/>
          </a:xfrm>
        </p:spPr>
        <p:txBody>
          <a:bodyPr/>
          <a:lstStyle/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myName.indexOf</a:t>
            </a:r>
            <a:r>
              <a:rPr lang="en-GB" sz="2000">
                <a:latin typeface="Aptos Mono" panose="020B0009020202020204" pitchFamily="49" charset="0"/>
              </a:rPr>
              <a:t>('</a:t>
            </a:r>
            <a:r>
              <a:rPr lang="en-GB" sz="2000" err="1">
                <a:latin typeface="Aptos Mono" panose="020B0009020202020204" pitchFamily="49" charset="0"/>
              </a:rPr>
              <a:t>lis</a:t>
            </a:r>
            <a:r>
              <a:rPr lang="en-GB" sz="2000">
                <a:latin typeface="Aptos Mono" panose="020B0009020202020204" pitchFamily="49" charset="0"/>
              </a:rPr>
              <a:t>');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4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myName.slice</a:t>
            </a:r>
            <a:r>
              <a:rPr lang="en-GB" sz="2000">
                <a:latin typeface="Aptos Mono" panose="020B0009020202020204" pitchFamily="49" charset="0"/>
              </a:rPr>
              <a:t>(3);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'</a:t>
            </a:r>
            <a:r>
              <a:rPr lang="en-GB" sz="2000" err="1">
                <a:latin typeface="Aptos Mono" panose="020B0009020202020204" pitchFamily="49" charset="0"/>
              </a:rPr>
              <a:t>olis</a:t>
            </a:r>
            <a:r>
              <a:rPr lang="en-GB" sz="2000">
                <a:latin typeface="Aptos Mono" panose="020B0009020202020204" pitchFamily="49" charset="0"/>
              </a:rPr>
              <a:t>’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myName.toLowerCase</a:t>
            </a:r>
            <a:r>
              <a:rPr lang="en-GB" sz="2000">
                <a:latin typeface="Aptos Mono" panose="020B0009020202020204" pitchFamily="49" charset="0"/>
              </a:rPr>
              <a:t>();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'</a:t>
            </a:r>
            <a:r>
              <a:rPr lang="en-GB" sz="2000" err="1">
                <a:latin typeface="Aptos Mono" panose="020B0009020202020204" pitchFamily="49" charset="0"/>
              </a:rPr>
              <a:t>manolis</a:t>
            </a:r>
            <a:r>
              <a:rPr lang="en-GB" sz="2000">
                <a:latin typeface="Aptos Mono" panose="020B0009020202020204" pitchFamily="49" charset="0"/>
              </a:rPr>
              <a:t>'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myName.toUpperCase</a:t>
            </a:r>
            <a:r>
              <a:rPr lang="en-GB" sz="2000">
                <a:latin typeface="Aptos Mono" panose="020B0009020202020204" pitchFamily="49" charset="0"/>
              </a:rPr>
              <a:t>();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'MANOLIS’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&gt; </a:t>
            </a:r>
            <a:r>
              <a:rPr lang="en-GB" sz="2000" err="1">
                <a:latin typeface="Aptos Mono" panose="020B0009020202020204" pitchFamily="49" charset="0"/>
              </a:rPr>
              <a:t>myName.replace</a:t>
            </a:r>
            <a:r>
              <a:rPr lang="en-GB" sz="2000">
                <a:latin typeface="Aptos Mono" panose="020B0009020202020204" pitchFamily="49" charset="0"/>
              </a:rPr>
              <a:t>('</a:t>
            </a:r>
            <a:r>
              <a:rPr lang="en-GB" sz="2000" err="1">
                <a:latin typeface="Aptos Mono" panose="020B0009020202020204" pitchFamily="49" charset="0"/>
              </a:rPr>
              <a:t>lis</a:t>
            </a:r>
            <a:r>
              <a:rPr lang="en-GB" sz="2000">
                <a:latin typeface="Aptos Mono" panose="020B0009020202020204" pitchFamily="49" charset="0"/>
              </a:rPr>
              <a:t>','s');</a:t>
            </a:r>
          </a:p>
          <a:p>
            <a:pPr marL="0" indent="0">
              <a:buNone/>
            </a:pPr>
            <a:r>
              <a:rPr lang="en-GB" sz="2000">
                <a:latin typeface="Aptos Mono" panose="020B0009020202020204" pitchFamily="49" charset="0"/>
              </a:rPr>
              <a:t>'Manos'</a:t>
            </a:r>
          </a:p>
        </p:txBody>
      </p:sp>
    </p:spTree>
    <p:extLst>
      <p:ext uri="{BB962C8B-B14F-4D97-AF65-F5344CB8AC3E}">
        <p14:creationId xmlns:p14="http://schemas.microsoft.com/office/powerpoint/2010/main" val="185256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9454D-4405-CBFE-B6E8-265569659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AA9B435-A33C-0D5C-404A-79DAA987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083236"/>
            <a:ext cx="8640960" cy="521446"/>
          </a:xfrm>
        </p:spPr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Arrays in JavaScript</a:t>
            </a:r>
            <a:endParaRPr lang="en-US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BC291C08-0B81-8354-EAA4-33B8E90A25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2D2C13-8DF7-94FF-2C50-6B8EDF237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4682"/>
            <a:ext cx="8640960" cy="4646893"/>
          </a:xfrm>
        </p:spPr>
        <p:txBody>
          <a:bodyPr/>
          <a:lstStyle/>
          <a:p>
            <a:pPr marL="400050" lvl="1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Arrays are objects which can hold multiple values: 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&gt; let numbers = ['one', 'two', 'three'];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undefined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&gt; numbers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[ 'one', 'two', 'three' ]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&gt; let values = [1, 2, 3, 4, 5, 6, 10];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undefined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&gt; let variety = ['one', 7896, [0, 1, 2]];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undefined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&gt; variety</a:t>
            </a:r>
          </a:p>
          <a:p>
            <a:pPr marL="400050" lvl="1" indent="0">
              <a:buNone/>
            </a:pPr>
            <a:r>
              <a:rPr lang="en-US" sz="2000">
                <a:latin typeface="Aptos Mono" panose="020B0009020202020204" pitchFamily="49" charset="0"/>
              </a:rPr>
              <a:t>[ 'one', 7896, [ 0, 1, 2 ] ]</a:t>
            </a:r>
          </a:p>
          <a:p>
            <a:pPr marL="0" indent="0">
              <a:buNone/>
            </a:pPr>
            <a:endParaRPr lang="en-GB" sz="2000"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32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9338-B05A-0B4E-A006-CD282F41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B98FB4-F3EF-8218-797B-6E2BC176F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087" y="1927412"/>
            <a:ext cx="4194756" cy="419875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7CBBC-789C-06A4-739D-483D1B1F5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7363"/>
          </a:xfrm>
        </p:spPr>
        <p:txBody>
          <a:bodyPr/>
          <a:lstStyle/>
          <a:p>
            <a:pPr marL="0" indent="0">
              <a:buNone/>
            </a:pPr>
            <a:r>
              <a:rPr lang="en-US" sz="1400" b="0" i="0" dirty="0">
                <a:solidFill>
                  <a:srgbClr val="0D0D0D"/>
                </a:solidFill>
                <a:effectLst/>
                <a:latin typeface="+mj-lt"/>
              </a:rPr>
              <a:t>JavaScript is a scripting language utilized within an HTML document, to add functionality to the document or if you prefer to make a document dynamic.</a:t>
            </a:r>
          </a:p>
          <a:p>
            <a:pPr marL="0" indent="0">
              <a:buNone/>
            </a:pPr>
            <a:endParaRPr lang="en-US" sz="1400" dirty="0">
              <a:solidFill>
                <a:srgbClr val="0D0D0D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400" b="0" i="0" dirty="0">
                <a:solidFill>
                  <a:srgbClr val="0D0D0D"/>
                </a:solidFill>
                <a:effectLst/>
                <a:latin typeface="+mj-lt"/>
              </a:rPr>
              <a:t>With JavaScript, what we add complex features on web pages, </a:t>
            </a:r>
          </a:p>
          <a:p>
            <a:pPr marL="0" indent="0">
              <a:buNone/>
            </a:pPr>
            <a:r>
              <a:rPr lang="en-US" sz="1400" b="0" i="0" dirty="0">
                <a:solidFill>
                  <a:srgbClr val="0D0D0D"/>
                </a:solidFill>
                <a:effectLst/>
                <a:latin typeface="+mj-lt"/>
              </a:rPr>
              <a:t>specifically, we can:</a:t>
            </a:r>
          </a:p>
          <a:p>
            <a:pPr marL="0" indent="0">
              <a:buNone/>
            </a:pPr>
            <a:endParaRPr lang="en-US" sz="1400" b="0" i="0" dirty="0">
              <a:solidFill>
                <a:srgbClr val="0D0D0D"/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en-US" sz="1400" b="0" i="0" dirty="0">
              <a:solidFill>
                <a:srgbClr val="0D0D0D"/>
              </a:solidFill>
              <a:effectLst/>
              <a:latin typeface="+mj-lt"/>
            </a:endParaRPr>
          </a:p>
          <a:p>
            <a:r>
              <a:rPr lang="en-US" sz="1400" b="1" dirty="0">
                <a:solidFill>
                  <a:srgbClr val="0D0D0D"/>
                </a:solidFill>
                <a:latin typeface="+mj-lt"/>
              </a:rPr>
              <a:t>Dynamically update html page content </a:t>
            </a:r>
          </a:p>
          <a:p>
            <a:r>
              <a:rPr lang="en-US" sz="1400" b="1" dirty="0">
                <a:solidFill>
                  <a:srgbClr val="0D0D0D"/>
                </a:solidFill>
                <a:latin typeface="+mj-lt"/>
              </a:rPr>
              <a:t>Control multimedia\images content of a page</a:t>
            </a:r>
          </a:p>
          <a:p>
            <a:r>
              <a:rPr lang="en-GB" sz="1400" b="1" dirty="0">
                <a:latin typeface="+mj-lt"/>
              </a:rPr>
              <a:t>Control, change text</a:t>
            </a:r>
          </a:p>
          <a:p>
            <a:endParaRPr lang="en-GB" sz="1400" dirty="0">
              <a:latin typeface="+mj-lt"/>
            </a:endParaRPr>
          </a:p>
          <a:p>
            <a:endParaRPr lang="en-GB" sz="1400" dirty="0">
              <a:latin typeface="+mj-lt"/>
            </a:endParaRPr>
          </a:p>
          <a:p>
            <a:endParaRPr lang="en-GB" sz="1400" dirty="0">
              <a:latin typeface="+mj-lt"/>
            </a:endParaRPr>
          </a:p>
          <a:p>
            <a:endParaRPr lang="en-GB" sz="1400" dirty="0">
              <a:latin typeface="+mj-lt"/>
            </a:endParaRPr>
          </a:p>
          <a:p>
            <a:pPr marL="0" indent="0">
              <a:buNone/>
            </a:pPr>
            <a:endParaRPr lang="en-GB" sz="1400" dirty="0">
              <a:latin typeface="+mj-lt"/>
            </a:endParaRPr>
          </a:p>
          <a:p>
            <a:pPr marL="0" indent="0">
              <a:buNone/>
            </a:pPr>
            <a:endParaRPr lang="en-US" sz="1400" dirty="0">
              <a:latin typeface="+mj-lt"/>
            </a:endParaRPr>
          </a:p>
          <a:p>
            <a:pPr marL="0" indent="0">
              <a:buNone/>
            </a:pPr>
            <a:endParaRPr lang="en-GB" sz="1400" dirty="0">
              <a:latin typeface="+mj-lt"/>
            </a:endParaRP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E28B6CBE-292E-4844-52DB-C5CCD9DA94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0C9D1A6B-3666-7137-9829-961475E7A70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557460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JavaScript and</a:t>
            </a:r>
            <a:r>
              <a:rPr lang="el-GR" sz="2400"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html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85484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2897-F22B-55FB-85DC-55D6B7647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DDA9A4E1-DAC9-4FC2-620D-391EB1EA83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23DE914F-2843-A142-7F70-07FC9082583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557460"/>
          </a:xfrm>
        </p:spPr>
        <p:txBody>
          <a:bodyPr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Trigger a click event JavaScript</a:t>
            </a:r>
            <a:r>
              <a:rPr lang="en-GB" sz="2400">
                <a:latin typeface="Arial"/>
                <a:cs typeface="Arial"/>
              </a:rPr>
              <a:t>– Button example HTML</a:t>
            </a:r>
            <a:endParaRPr lang="en-US" sz="1800"/>
          </a:p>
        </p:txBody>
      </p:sp>
      <p:pic>
        <p:nvPicPr>
          <p:cNvPr id="4" name="Video_240317202100">
            <a:hlinkClick r:id="" action="ppaction://media"/>
            <a:extLst>
              <a:ext uri="{FF2B5EF4-FFF2-40B4-BE49-F238E27FC236}">
                <a16:creationId xmlns:a16="http://schemas.microsoft.com/office/drawing/2014/main" id="{36D3D842-8F9D-7208-278F-916A47A25E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4862" y="1544955"/>
            <a:ext cx="4994275" cy="4497388"/>
          </a:xfrm>
        </p:spPr>
      </p:pic>
    </p:spTree>
    <p:extLst>
      <p:ext uri="{BB962C8B-B14F-4D97-AF65-F5344CB8AC3E}">
        <p14:creationId xmlns:p14="http://schemas.microsoft.com/office/powerpoint/2010/main" val="83375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4A3F3-3BCA-9CD0-D31F-F8FD1634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7F20D-AAD7-8764-9E3C-3A1780FF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84785"/>
            <a:ext cx="8784976" cy="3384375"/>
          </a:xfrm>
        </p:spPr>
        <p:txBody>
          <a:bodyPr/>
          <a:lstStyle/>
          <a:p>
            <a:pPr marL="0" indent="0">
              <a:buNone/>
            </a:pPr>
            <a:r>
              <a:rPr lang="en-US" sz="1400">
                <a:latin typeface="+mj-lt"/>
              </a:rPr>
              <a:t>Every function contains a set of instructions in a logical sequence so that a specific result is always achieved. For function in JavaScript:</a:t>
            </a:r>
          </a:p>
          <a:p>
            <a:r>
              <a:rPr lang="en-US" sz="1300">
                <a:latin typeface="+mj-lt"/>
              </a:rPr>
              <a:t>Every function must have a specific and unique name (e.g., </a:t>
            </a:r>
            <a:r>
              <a:rPr lang="en-US" sz="1300" err="1">
                <a:latin typeface="+mj-lt"/>
              </a:rPr>
              <a:t>myFunction</a:t>
            </a:r>
            <a:r>
              <a:rPr lang="en-US" sz="1300">
                <a:latin typeface="+mj-lt"/>
              </a:rPr>
              <a:t>)</a:t>
            </a:r>
          </a:p>
          <a:p>
            <a:r>
              <a:rPr lang="en-US" sz="1300">
                <a:latin typeface="+mj-lt"/>
              </a:rPr>
              <a:t>Same rules for naming variables apply to function names</a:t>
            </a:r>
          </a:p>
          <a:p>
            <a:r>
              <a:rPr lang="en-US" sz="1300">
                <a:latin typeface="+mj-lt"/>
              </a:rPr>
              <a:t>Word "function" must precede the name of a function (e.g., function </a:t>
            </a:r>
            <a:r>
              <a:rPr lang="en-US" sz="1300" err="1">
                <a:latin typeface="+mj-lt"/>
              </a:rPr>
              <a:t>myFunction</a:t>
            </a:r>
            <a:r>
              <a:rPr lang="en-US" sz="1300">
                <a:latin typeface="+mj-lt"/>
              </a:rPr>
              <a:t>).</a:t>
            </a:r>
          </a:p>
          <a:p>
            <a:r>
              <a:rPr lang="en-US" sz="1300">
                <a:latin typeface="+mj-lt"/>
              </a:rPr>
              <a:t>Each function name is followed by a pair of parentheses (e.g., function </a:t>
            </a:r>
            <a:r>
              <a:rPr lang="en-US" sz="1300" err="1">
                <a:latin typeface="+mj-lt"/>
              </a:rPr>
              <a:t>myFunction</a:t>
            </a:r>
            <a:r>
              <a:rPr lang="en-US" sz="1300">
                <a:latin typeface="+mj-lt"/>
              </a:rPr>
              <a:t>()).</a:t>
            </a:r>
          </a:p>
          <a:p>
            <a:r>
              <a:rPr lang="en-US" sz="1300">
                <a:latin typeface="+mj-lt"/>
              </a:rPr>
              <a:t>The set of instructions for each function is contained within curly braces { and } (e.g., function </a:t>
            </a:r>
            <a:r>
              <a:rPr lang="en-US" sz="1300" err="1">
                <a:latin typeface="+mj-lt"/>
              </a:rPr>
              <a:t>myFunction</a:t>
            </a:r>
            <a:r>
              <a:rPr lang="en-US" sz="1300">
                <a:latin typeface="+mj-lt"/>
              </a:rPr>
              <a:t>() { . . . })</a:t>
            </a:r>
          </a:p>
          <a:p>
            <a:r>
              <a:rPr lang="en-US" sz="1300">
                <a:latin typeface="+mj-lt"/>
              </a:rPr>
              <a:t>The function parameters may be included within the parentheses, and there may be 0, 1, or more parameters</a:t>
            </a:r>
          </a:p>
          <a:p>
            <a:r>
              <a:rPr lang="en-US" sz="1300">
                <a:latin typeface="+mj-lt"/>
              </a:rPr>
              <a:t>Each function is called by its name (e.g., </a:t>
            </a:r>
            <a:r>
              <a:rPr lang="en-US" sz="1300" err="1">
                <a:latin typeface="+mj-lt"/>
              </a:rPr>
              <a:t>myFunction</a:t>
            </a:r>
            <a:r>
              <a:rPr lang="en-US" sz="1300">
                <a:latin typeface="+mj-lt"/>
              </a:rPr>
              <a:t>())</a:t>
            </a:r>
          </a:p>
          <a:p>
            <a:r>
              <a:rPr lang="en-US" sz="1300">
                <a:latin typeface="+mj-lt"/>
              </a:rPr>
              <a:t>Instructions within a function are executed when the function is called by its name</a:t>
            </a:r>
          </a:p>
          <a:p>
            <a:r>
              <a:rPr lang="en-US" sz="1300">
                <a:latin typeface="+mj-lt"/>
              </a:rPr>
              <a:t>Each function could be called multiple times within a script</a:t>
            </a:r>
          </a:p>
          <a:p>
            <a:r>
              <a:rPr lang="en-US" sz="1300">
                <a:latin typeface="+mj-lt"/>
              </a:rPr>
              <a:t>An HTML document may contain more than one function</a:t>
            </a:r>
          </a:p>
          <a:p>
            <a:r>
              <a:rPr lang="en-US" sz="1300">
                <a:latin typeface="+mj-lt"/>
              </a:rPr>
              <a:t>All the functions are contained within the &lt;script&gt; and &lt;/script&gt; tags or wherever else code is inserted</a:t>
            </a:r>
          </a:p>
          <a:p>
            <a:pPr marL="0" indent="0">
              <a:buNone/>
            </a:pPr>
            <a:endParaRPr lang="en-US" sz="1400">
              <a:latin typeface="+mj-lt"/>
            </a:endParaRPr>
          </a:p>
          <a:p>
            <a:pPr marL="0" indent="0">
              <a:buNone/>
            </a:pPr>
            <a:endParaRPr lang="en-US" sz="1400">
              <a:latin typeface="+mj-lt"/>
            </a:endParaRPr>
          </a:p>
          <a:p>
            <a:pPr marL="0" indent="0">
              <a:buNone/>
            </a:pPr>
            <a:endParaRPr lang="en-US" sz="1400">
              <a:latin typeface="+mj-lt"/>
            </a:endParaRPr>
          </a:p>
          <a:p>
            <a:pPr marL="0" indent="0">
              <a:buNone/>
            </a:pPr>
            <a:endParaRPr lang="en-US" sz="1400">
              <a:latin typeface="+mj-lt"/>
            </a:endParaRPr>
          </a:p>
          <a:p>
            <a:pPr marL="0" indent="0">
              <a:buNone/>
            </a:pPr>
            <a:endParaRPr lang="en-GB" sz="1400">
              <a:latin typeface="+mj-lt"/>
            </a:endParaRP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CD4F200E-A319-36BD-DCA8-8C07100F25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275DFC18-D56A-D7CC-E4A3-F47D0F55BAF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341436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JavaScript </a:t>
            </a:r>
            <a:r>
              <a:rPr lang="en-US" sz="2400">
                <a:latin typeface="Arial"/>
                <a:cs typeface="Arial"/>
              </a:rPr>
              <a:t>Functions</a:t>
            </a: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BB045-E74E-FA6F-4E5C-B0E29F0820C5}"/>
              </a:ext>
            </a:extLst>
          </p:cNvPr>
          <p:cNvSpPr txBox="1"/>
          <p:nvPr/>
        </p:nvSpPr>
        <p:spPr>
          <a:xfrm>
            <a:off x="4572000" y="4814009"/>
            <a:ext cx="381642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latin typeface="Aptos Mono)"/>
              </a:rPr>
              <a:t>Example:</a:t>
            </a:r>
          </a:p>
          <a:p>
            <a:r>
              <a:rPr lang="en-US" sz="1300" b="1">
                <a:latin typeface="Aptos Mono)"/>
              </a:rPr>
              <a:t> &lt;script&gt;</a:t>
            </a:r>
          </a:p>
          <a:p>
            <a:r>
              <a:rPr lang="en-US" sz="1300" b="1">
                <a:latin typeface="Aptos Mono)"/>
              </a:rPr>
              <a:t>            function Hello() {</a:t>
            </a:r>
          </a:p>
          <a:p>
            <a:r>
              <a:rPr lang="en-US" sz="1300" b="1">
                <a:latin typeface="Aptos Mono)"/>
              </a:rPr>
              <a:t>                alert(“Welcome!</a:t>
            </a:r>
            <a:r>
              <a:rPr lang="el-GR" sz="1300" b="1">
                <a:latin typeface="Aptos Mono)"/>
              </a:rPr>
              <a:t>");</a:t>
            </a:r>
          </a:p>
          <a:p>
            <a:r>
              <a:rPr lang="el-GR" sz="1300" b="1">
                <a:latin typeface="Aptos Mono)"/>
              </a:rPr>
              <a:t>            }</a:t>
            </a:r>
          </a:p>
          <a:p>
            <a:r>
              <a:rPr lang="el-GR" sz="1300" b="1">
                <a:latin typeface="Aptos Mono)"/>
              </a:rPr>
              <a:t>        &lt;/</a:t>
            </a:r>
            <a:r>
              <a:rPr lang="en-US" sz="1300" b="1">
                <a:latin typeface="Aptos Mono)"/>
              </a:rPr>
              <a:t>script&gt;</a:t>
            </a:r>
            <a:endParaRPr lang="en-GB" sz="1300" b="1">
              <a:latin typeface="Aptos Mono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C45D2-035F-5900-D9B4-DDF1FC34E29D}"/>
              </a:ext>
            </a:extLst>
          </p:cNvPr>
          <p:cNvSpPr txBox="1"/>
          <p:nvPr/>
        </p:nvSpPr>
        <p:spPr>
          <a:xfrm>
            <a:off x="504751" y="4814009"/>
            <a:ext cx="3816424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300">
                <a:latin typeface="Aptos Mono)"/>
              </a:rPr>
              <a:t>General syntax: </a:t>
            </a:r>
          </a:p>
          <a:p>
            <a:pPr marL="0" indent="0">
              <a:buNone/>
            </a:pPr>
            <a:r>
              <a:rPr lang="pt-BR" sz="1300" i="1">
                <a:latin typeface="Aptos Mono)"/>
              </a:rPr>
              <a:t>function FunctionName([param[, param[, ... param]]]) {           </a:t>
            </a:r>
          </a:p>
          <a:p>
            <a:pPr marL="0" indent="0">
              <a:buNone/>
            </a:pPr>
            <a:r>
              <a:rPr lang="pt-BR" sz="1300" i="1">
                <a:latin typeface="Aptos Mono)"/>
              </a:rPr>
              <a:t>...</a:t>
            </a:r>
          </a:p>
          <a:p>
            <a:pPr marL="0" indent="0">
              <a:buNone/>
            </a:pPr>
            <a:r>
              <a:rPr lang="pt-BR" sz="1300" i="1">
                <a:latin typeface="Aptos Mono)"/>
              </a:rPr>
              <a:t>}</a:t>
            </a:r>
            <a:endParaRPr lang="en-US" sz="1300" i="1">
              <a:latin typeface="Aptos Mono)"/>
            </a:endParaRPr>
          </a:p>
        </p:txBody>
      </p:sp>
    </p:spTree>
    <p:extLst>
      <p:ext uri="{BB962C8B-B14F-4D97-AF65-F5344CB8AC3E}">
        <p14:creationId xmlns:p14="http://schemas.microsoft.com/office/powerpoint/2010/main" val="940381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80ABC-0B8D-6788-FC42-0872973C3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9EE66E1E-39DB-9A42-49BC-E82A9AF27F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4498584" y="6176696"/>
            <a:ext cx="560687" cy="2482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A571A3D7-5C12-3535-83F4-7F1EA782CD8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56" y="1132704"/>
            <a:ext cx="6723301" cy="183053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JavaScript </a:t>
            </a:r>
            <a:r>
              <a:rPr lang="en-US" sz="2400">
                <a:latin typeface="Arial"/>
                <a:cs typeface="Arial"/>
              </a:rPr>
              <a:t>Conditions</a:t>
            </a:r>
            <a:endParaRPr lang="en-US" sz="1800"/>
          </a:p>
        </p:txBody>
      </p:sp>
      <p:pic>
        <p:nvPicPr>
          <p:cNvPr id="2" name="Video_240314170544">
            <a:hlinkClick r:id="" action="ppaction://media"/>
            <a:extLst>
              <a:ext uri="{FF2B5EF4-FFF2-40B4-BE49-F238E27FC236}">
                <a16:creationId xmlns:a16="http://schemas.microsoft.com/office/drawing/2014/main" id="{F2D20FE2-AFEB-16D5-0AC9-A4AB7DA1E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435" y="1419144"/>
            <a:ext cx="7691130" cy="46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5A882-0DBA-321E-2FF5-047486E39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C2685-663F-6230-14E4-BC69581EA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7363"/>
          </a:xfrm>
        </p:spPr>
        <p:txBody>
          <a:bodyPr/>
          <a:lstStyle/>
          <a:p>
            <a:pPr marL="0" indent="0">
              <a:buNone/>
            </a:pPr>
            <a:r>
              <a:rPr lang="en-US" sz="1400" b="1">
                <a:latin typeface="+mj-lt"/>
              </a:rPr>
              <a:t>for (Initial counter value; Condition; Counting step) {</a:t>
            </a:r>
          </a:p>
          <a:p>
            <a:pPr marL="0" indent="0">
              <a:buNone/>
            </a:pPr>
            <a:r>
              <a:rPr lang="en-US" sz="1400" b="1">
                <a:latin typeface="+mj-lt"/>
              </a:rPr>
              <a:t>  // code block to be executed</a:t>
            </a:r>
          </a:p>
          <a:p>
            <a:pPr marL="0" indent="0">
              <a:buNone/>
            </a:pPr>
            <a:r>
              <a:rPr lang="en-US" sz="1400" b="1">
                <a:latin typeface="+mj-lt"/>
              </a:rPr>
              <a:t>}</a:t>
            </a:r>
          </a:p>
          <a:p>
            <a:pPr marL="0" indent="0">
              <a:buNone/>
            </a:pPr>
            <a:r>
              <a:rPr lang="en-GB" sz="1400" i="1">
                <a:latin typeface="+mj-lt"/>
              </a:rPr>
              <a:t>Example: </a:t>
            </a:r>
          </a:p>
          <a:p>
            <a:pPr marL="0" indent="0">
              <a:buNone/>
            </a:pPr>
            <a:endParaRPr lang="en-GB" sz="1400">
              <a:latin typeface="+mj-lt"/>
            </a:endParaRPr>
          </a:p>
          <a:p>
            <a:pPr marL="0" indent="0">
              <a:buNone/>
            </a:pPr>
            <a:endParaRPr lang="en-GB" sz="1400">
              <a:latin typeface="+mj-lt"/>
            </a:endParaRPr>
          </a:p>
          <a:p>
            <a:pPr marL="0" indent="0">
              <a:buNone/>
            </a:pPr>
            <a:endParaRPr lang="en-GB" sz="1400">
              <a:latin typeface="+mj-lt"/>
            </a:endParaRPr>
          </a:p>
          <a:p>
            <a:pPr marL="0" indent="0">
              <a:buNone/>
            </a:pPr>
            <a:endParaRPr lang="en-GB" sz="1400">
              <a:latin typeface="+mj-lt"/>
            </a:endParaRPr>
          </a:p>
          <a:p>
            <a:pPr marL="0" indent="0">
              <a:buNone/>
            </a:pPr>
            <a:endParaRPr lang="en-GB" sz="1400">
              <a:latin typeface="+mj-lt"/>
            </a:endParaRPr>
          </a:p>
          <a:p>
            <a:pPr marL="0" indent="0">
              <a:buNone/>
            </a:pPr>
            <a:endParaRPr lang="en-GB" sz="1400">
              <a:latin typeface="+mj-lt"/>
            </a:endParaRPr>
          </a:p>
          <a:p>
            <a:pPr marL="0" indent="0">
              <a:buNone/>
            </a:pPr>
            <a:r>
              <a:rPr lang="en-US" sz="1400" b="1">
                <a:latin typeface="+mj-lt"/>
              </a:rPr>
              <a:t>while (condition) {</a:t>
            </a:r>
          </a:p>
          <a:p>
            <a:pPr marL="0" indent="0">
              <a:buNone/>
            </a:pPr>
            <a:r>
              <a:rPr lang="en-US" sz="1400" b="1">
                <a:latin typeface="+mj-lt"/>
              </a:rPr>
              <a:t>  // code block to be executed</a:t>
            </a:r>
          </a:p>
          <a:p>
            <a:pPr marL="0" indent="0">
              <a:buNone/>
            </a:pPr>
            <a:r>
              <a:rPr lang="en-US" sz="1400" b="1">
                <a:latin typeface="+mj-lt"/>
              </a:rPr>
              <a:t>}</a:t>
            </a:r>
            <a:endParaRPr lang="en-GB" sz="1400" b="1">
              <a:latin typeface="+mj-lt"/>
            </a:endParaRPr>
          </a:p>
          <a:p>
            <a:pPr marL="0" indent="0">
              <a:buNone/>
            </a:pPr>
            <a:endParaRPr lang="en-GB" sz="1400">
              <a:latin typeface="+mj-lt"/>
            </a:endParaRPr>
          </a:p>
          <a:p>
            <a:pPr marL="0" indent="0">
              <a:buNone/>
            </a:pPr>
            <a:r>
              <a:rPr lang="en-GB" sz="1400" i="1">
                <a:latin typeface="+mj-lt"/>
              </a:rPr>
              <a:t>Example:</a:t>
            </a: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E1F8FCA-D261-13B5-EAF2-4615C9C03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F5E04CAA-416D-1ABF-D8EA-172A2ADBF60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557460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JavaScript </a:t>
            </a:r>
            <a:r>
              <a:rPr lang="en-US" sz="2400">
                <a:latin typeface="Arial"/>
                <a:cs typeface="Arial"/>
              </a:rPr>
              <a:t>Loops</a:t>
            </a:r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6C8E9D-9047-05F2-543A-5E8266C75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492896"/>
            <a:ext cx="5763429" cy="1457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90A16F-86A3-6533-FDA7-CF17CCC4A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624" y="4725144"/>
            <a:ext cx="5639587" cy="13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2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8316A70-B2FB-6FD4-C0F3-84F4996E4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196975"/>
            <a:ext cx="864235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400"/>
              <a:t>Why we need JavaScript?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F94EA918-0144-6A9F-F119-9A85564BB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133600"/>
            <a:ext cx="8642350" cy="3959696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/>
              <a:t>JavaScript is a high-level language like Python and Java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/>
              <a:t>JavaScript, HTML </a:t>
            </a:r>
            <a:r>
              <a:rPr lang="en-US" altLang="en-US" sz="2800"/>
              <a:t>and CSS </a:t>
            </a:r>
            <a:r>
              <a:rPr lang="en-US" altLang="en-US" sz="2800" dirty="0"/>
              <a:t>are the primary languages used to build a website’s front-end applications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/>
              <a:t>All browsers include a JavaScript engine to execute code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/>
              <a:t>JavaScript can even be used for server-side operations with </a:t>
            </a:r>
            <a:r>
              <a:rPr lang="en-US" altLang="en-US" sz="2800" dirty="0" err="1"/>
              <a:t>node.js</a:t>
            </a:r>
            <a:endParaRPr lang="en-GB" altLang="en-US" sz="2800" dirty="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0FFB8BB4-5F98-653A-6CE0-6771B3ACF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4326-706B-E25A-6793-A332B2A1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E6166-3DF7-E478-0750-E2E7116A8F2E}"/>
              </a:ext>
            </a:extLst>
          </p:cNvPr>
          <p:cNvSpPr txBox="1"/>
          <p:nvPr/>
        </p:nvSpPr>
        <p:spPr>
          <a:xfrm>
            <a:off x="107504" y="1629643"/>
            <a:ext cx="71287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D0D0D"/>
                </a:solidFill>
                <a:effectLst/>
                <a:latin typeface="Söhne"/>
              </a:rPr>
              <a:t>Cookies are small text files that are stored on the computer and contain data in the form of name=value pairs. For example: visitor=vist123.</a:t>
            </a:r>
            <a:endParaRPr lang="el-GR" sz="1400" b="0" i="0" dirty="0">
              <a:solidFill>
                <a:srgbClr val="0D0D0D"/>
              </a:solidFill>
              <a:effectLst/>
              <a:latin typeface="Söhne"/>
            </a:endParaRPr>
          </a:p>
          <a:p>
            <a:endParaRPr lang="el-GR" sz="1400" dirty="0">
              <a:solidFill>
                <a:srgbClr val="0D0D0D"/>
              </a:solidFill>
              <a:latin typeface="Söhne"/>
            </a:endParaRPr>
          </a:p>
          <a:p>
            <a:r>
              <a:rPr lang="en-US" sz="1400" b="0" i="0" dirty="0">
                <a:solidFill>
                  <a:srgbClr val="0D0D0D"/>
                </a:solidFill>
                <a:effectLst/>
                <a:latin typeface="Söhne"/>
              </a:rPr>
              <a:t>To write (or store) and read cookies on the machine, the command used is </a:t>
            </a:r>
            <a:r>
              <a:rPr lang="en-US" sz="1400" b="0" i="0" dirty="0" err="1">
                <a:solidFill>
                  <a:srgbClr val="0D0D0D"/>
                </a:solidFill>
                <a:effectLst/>
                <a:latin typeface="Söhne"/>
              </a:rPr>
              <a:t>document.cookie</a:t>
            </a:r>
            <a:r>
              <a:rPr lang="en-US" sz="1400" b="0" i="0" dirty="0">
                <a:solidFill>
                  <a:srgbClr val="0D0D0D"/>
                </a:solidFill>
                <a:effectLst/>
                <a:latin typeface="Söhne"/>
              </a:rPr>
              <a:t>.</a:t>
            </a:r>
            <a:r>
              <a:rPr lang="el-GR" sz="1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GB" sz="1400" b="1" i="0" dirty="0" err="1">
                <a:solidFill>
                  <a:srgbClr val="0D0D0D"/>
                </a:solidFill>
                <a:effectLst/>
                <a:latin typeface="Aptos Mono)"/>
              </a:rPr>
              <a:t>document.cookie</a:t>
            </a:r>
            <a:r>
              <a:rPr lang="en-GB" sz="1400" b="1" i="0" dirty="0">
                <a:solidFill>
                  <a:srgbClr val="0D0D0D"/>
                </a:solidFill>
                <a:effectLst/>
                <a:latin typeface="Aptos Mono)"/>
              </a:rPr>
              <a:t> = "</a:t>
            </a:r>
            <a:r>
              <a:rPr lang="en-GB" sz="1400" b="1" i="0" dirty="0" err="1">
                <a:solidFill>
                  <a:srgbClr val="0D0D0D"/>
                </a:solidFill>
                <a:effectLst/>
                <a:latin typeface="Aptos Mono)"/>
              </a:rPr>
              <a:t>cookieName</a:t>
            </a:r>
            <a:r>
              <a:rPr lang="en-GB" sz="1400" b="1" i="0" dirty="0">
                <a:solidFill>
                  <a:srgbClr val="0D0D0D"/>
                </a:solidFill>
                <a:effectLst/>
                <a:latin typeface="Aptos Mono)"/>
              </a:rPr>
              <a:t>=</a:t>
            </a:r>
            <a:r>
              <a:rPr lang="en-GB" sz="1400" b="1" i="0" dirty="0" err="1">
                <a:solidFill>
                  <a:srgbClr val="0D0D0D"/>
                </a:solidFill>
                <a:effectLst/>
                <a:latin typeface="Aptos Mono)"/>
              </a:rPr>
              <a:t>cookieValue</a:t>
            </a:r>
            <a:r>
              <a:rPr lang="en-GB" sz="1400" b="1" i="0" dirty="0">
                <a:solidFill>
                  <a:srgbClr val="0D0D0D"/>
                </a:solidFill>
                <a:effectLst/>
                <a:latin typeface="Aptos Mono)"/>
              </a:rPr>
              <a:t>";</a:t>
            </a:r>
            <a:endParaRPr lang="el-GR" sz="1400" b="1" i="0" dirty="0">
              <a:solidFill>
                <a:srgbClr val="0D0D0D"/>
              </a:solidFill>
              <a:effectLst/>
              <a:latin typeface="Aptos Mono)"/>
            </a:endParaRPr>
          </a:p>
          <a:p>
            <a:endParaRPr lang="el-GR" sz="1400" b="1" dirty="0">
              <a:solidFill>
                <a:srgbClr val="0D0D0D"/>
              </a:solidFill>
              <a:latin typeface="Söhne"/>
            </a:endParaRPr>
          </a:p>
          <a:p>
            <a:r>
              <a:rPr lang="en-US" sz="1400" b="0" i="0" dirty="0">
                <a:solidFill>
                  <a:srgbClr val="0D0D0D"/>
                </a:solidFill>
                <a:effectLst/>
                <a:latin typeface="Söhne"/>
              </a:rPr>
              <a:t>Overall, the cookie is stored as a string, and any additional parameters you can pass are separated by a question mark (;).</a:t>
            </a:r>
            <a:endParaRPr lang="el-GR" sz="1400" b="0" i="0" dirty="0">
              <a:solidFill>
                <a:srgbClr val="0D0D0D"/>
              </a:solidFill>
              <a:effectLst/>
              <a:latin typeface="Söhne"/>
            </a:endParaRPr>
          </a:p>
          <a:p>
            <a:endParaRPr lang="el-GR" sz="1400" dirty="0">
              <a:solidFill>
                <a:srgbClr val="0D0D0D"/>
              </a:solidFill>
              <a:latin typeface="Söhne"/>
            </a:endParaRPr>
          </a:p>
          <a:p>
            <a:r>
              <a:rPr lang="en-US" sz="1400" b="1" dirty="0">
                <a:solidFill>
                  <a:srgbClr val="0D0D0D"/>
                </a:solidFill>
                <a:latin typeface="Aptos Mono)"/>
              </a:rPr>
              <a:t>Example: </a:t>
            </a:r>
            <a:r>
              <a:rPr lang="en-US" sz="1400" i="1" dirty="0" err="1">
                <a:solidFill>
                  <a:srgbClr val="0D0D0D"/>
                </a:solidFill>
                <a:latin typeface="Aptos Mono)"/>
              </a:rPr>
              <a:t>document.cookie</a:t>
            </a:r>
            <a:r>
              <a:rPr lang="en-US" sz="1400" i="1" dirty="0">
                <a:solidFill>
                  <a:srgbClr val="0D0D0D"/>
                </a:solidFill>
                <a:latin typeface="Aptos Mono)"/>
              </a:rPr>
              <a:t> = "</a:t>
            </a:r>
            <a:r>
              <a:rPr lang="en-US" sz="1400" i="1" dirty="0" err="1">
                <a:solidFill>
                  <a:srgbClr val="0D0D0D"/>
                </a:solidFill>
                <a:latin typeface="Aptos Mono)"/>
              </a:rPr>
              <a:t>userid</a:t>
            </a:r>
            <a:r>
              <a:rPr lang="en-US" sz="1400" i="1" dirty="0">
                <a:solidFill>
                  <a:srgbClr val="0D0D0D"/>
                </a:solidFill>
                <a:latin typeface="Aptos Mono)"/>
              </a:rPr>
              <a:t>=Fe80gRCCijyH4mgdO; expires=Sun, 13 Jun 2021 20:31:59 GMT; path=/“</a:t>
            </a:r>
          </a:p>
          <a:p>
            <a:endParaRPr lang="en-US" sz="1400" i="1" dirty="0">
              <a:solidFill>
                <a:srgbClr val="0D0D0D"/>
              </a:solidFill>
              <a:latin typeface="Söhne"/>
            </a:endParaRPr>
          </a:p>
          <a:p>
            <a:r>
              <a:rPr lang="en-US" sz="1400" i="0" dirty="0">
                <a:solidFill>
                  <a:srgbClr val="0D0D0D"/>
                </a:solidFill>
                <a:effectLst/>
                <a:latin typeface="Söhne"/>
              </a:rPr>
              <a:t>This is a JavaScript function to create a cookie:</a:t>
            </a:r>
          </a:p>
          <a:p>
            <a:endParaRPr lang="en-US" sz="1400" dirty="0">
              <a:solidFill>
                <a:srgbClr val="0D0D0D"/>
              </a:solidFill>
              <a:latin typeface="Söhne"/>
            </a:endParaRPr>
          </a:p>
          <a:p>
            <a:r>
              <a:rPr lang="en-US" sz="1400" i="0" dirty="0">
                <a:solidFill>
                  <a:srgbClr val="0D0D0D"/>
                </a:solidFill>
                <a:effectLst/>
                <a:latin typeface="Söhne"/>
              </a:rPr>
              <a:t>Cookies store user/visitor information</a:t>
            </a:r>
          </a:p>
          <a:p>
            <a:endParaRPr lang="en-US" sz="1400" dirty="0">
              <a:solidFill>
                <a:srgbClr val="0D0D0D"/>
              </a:solidFill>
              <a:latin typeface="Söhne"/>
            </a:endParaRPr>
          </a:p>
          <a:p>
            <a:r>
              <a:rPr lang="en-US" sz="1400" i="0" dirty="0">
                <a:solidFill>
                  <a:srgbClr val="0D0D0D"/>
                </a:solidFill>
                <a:effectLst/>
                <a:latin typeface="Söhne"/>
              </a:rPr>
              <a:t>When a browser requests a web page from the</a:t>
            </a:r>
          </a:p>
          <a:p>
            <a:r>
              <a:rPr lang="en-US" sz="1400" i="0" dirty="0">
                <a:solidFill>
                  <a:srgbClr val="0D0D0D"/>
                </a:solidFill>
                <a:effectLst/>
                <a:latin typeface="Söhne"/>
              </a:rPr>
              <a:t> server, page cookies are added to that request</a:t>
            </a:r>
          </a:p>
          <a:p>
            <a:endParaRPr lang="en-US" sz="1400" dirty="0">
              <a:solidFill>
                <a:srgbClr val="0D0D0D"/>
              </a:solidFill>
              <a:latin typeface="Söhne"/>
            </a:endParaRPr>
          </a:p>
          <a:p>
            <a:endParaRPr lang="en-US" sz="1400" i="1" dirty="0">
              <a:solidFill>
                <a:srgbClr val="0D0D0D"/>
              </a:solidFill>
              <a:latin typeface="Söhne"/>
            </a:endParaRPr>
          </a:p>
          <a:p>
            <a:endParaRPr lang="en-US" sz="1400" i="1" dirty="0">
              <a:solidFill>
                <a:srgbClr val="0D0D0D"/>
              </a:solidFill>
              <a:latin typeface="Söhne"/>
            </a:endParaRPr>
          </a:p>
          <a:p>
            <a:endParaRPr lang="en-GB" sz="1400" i="1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54D7EDB-0BFF-9CBF-6B98-893F77279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18657" y="1268760"/>
            <a:ext cx="1717839" cy="1543765"/>
          </a:xfrm>
        </p:spPr>
      </p:pic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841DE7AA-BBC9-302E-11E1-5B44DA5CC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2BD33B29-322B-F9E0-708E-B0EA8F9AD4A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557460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JavaScript </a:t>
            </a:r>
            <a:r>
              <a:rPr lang="en-US" sz="2400">
                <a:latin typeface="Arial"/>
                <a:cs typeface="Arial"/>
              </a:rPr>
              <a:t>Cookies</a:t>
            </a:r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27B6F-164B-9ACC-C533-3B20F1967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679" y="4016246"/>
            <a:ext cx="5189817" cy="176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4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4326-706B-E25A-6793-A332B2A1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841DE7AA-BBC9-302E-11E1-5B44DA5CC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C7235-83A7-A545-2913-B6FD8960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80" y="1380839"/>
            <a:ext cx="5115639" cy="4096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DFE8A5-38E1-EC18-7835-77257CEA4B8E}"/>
              </a:ext>
            </a:extLst>
          </p:cNvPr>
          <p:cNvSpPr txBox="1"/>
          <p:nvPr/>
        </p:nvSpPr>
        <p:spPr>
          <a:xfrm>
            <a:off x="5492304" y="1799939"/>
            <a:ext cx="327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Profiling</a:t>
            </a:r>
            <a:endParaRPr lang="en-GB" sz="1400" dirty="0">
              <a:solidFill>
                <a:srgbClr val="0D0D0D"/>
              </a:solidFill>
              <a:latin typeface="Söh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Third-Party </a:t>
            </a:r>
            <a:r>
              <a:rPr lang="en-GB" sz="1400" dirty="0">
                <a:solidFill>
                  <a:srgbClr val="0D0D0D"/>
                </a:solidFill>
                <a:latin typeface="Söhne"/>
              </a:rPr>
              <a:t>vs First-Party </a:t>
            </a: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Cookies</a:t>
            </a:r>
            <a:endParaRPr lang="en-GB" sz="1400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834B7F-0DE7-7C3B-C690-4F75276AE5C0}"/>
              </a:ext>
            </a:extLst>
          </p:cNvPr>
          <p:cNvSpPr txBox="1">
            <a:spLocks/>
          </p:cNvSpPr>
          <p:nvPr/>
        </p:nvSpPr>
        <p:spPr bwMode="auto">
          <a:xfrm>
            <a:off x="5552629" y="1131589"/>
            <a:ext cx="3150046" cy="4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9A1D2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>
                <a:latin typeface="Arial"/>
                <a:cs typeface="Arial"/>
              </a:rPr>
              <a:t>Privacy concerns</a:t>
            </a: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90CB28-E36E-7DFD-7FD4-0DE323E1496F}"/>
              </a:ext>
            </a:extLst>
          </p:cNvPr>
          <p:cNvSpPr txBox="1">
            <a:spLocks/>
          </p:cNvSpPr>
          <p:nvPr/>
        </p:nvSpPr>
        <p:spPr bwMode="auto">
          <a:xfrm>
            <a:off x="5552629" y="3055639"/>
            <a:ext cx="3150046" cy="4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9A1D2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A1D2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>
                <a:latin typeface="Arial"/>
                <a:cs typeface="Arial"/>
              </a:rPr>
              <a:t>How to protect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A5322-AFC7-7F37-659D-76D3DA65E4D3}"/>
              </a:ext>
            </a:extLst>
          </p:cNvPr>
          <p:cNvSpPr txBox="1"/>
          <p:nvPr/>
        </p:nvSpPr>
        <p:spPr>
          <a:xfrm>
            <a:off x="5402431" y="3855732"/>
            <a:ext cx="34504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Browser Privacy Settings: private browsing,</a:t>
            </a:r>
            <a:r>
              <a:rPr lang="en-GB" sz="1400" dirty="0">
                <a:solidFill>
                  <a:srgbClr val="0D0D0D"/>
                </a:solidFill>
                <a:latin typeface="Söhne"/>
              </a:rPr>
              <a:t> </a:t>
            </a:r>
            <a:r>
              <a:rPr lang="en-US" sz="1400" b="0" i="0" dirty="0">
                <a:solidFill>
                  <a:srgbClr val="0D0D0D"/>
                </a:solidFill>
                <a:effectLst/>
                <a:latin typeface="Söhne"/>
              </a:rPr>
              <a:t>cookie blocking, and third-party cookie restrictions</a:t>
            </a:r>
            <a:endParaRPr lang="en-GB" sz="14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Cookie Blockers, extensions or browsers</a:t>
            </a:r>
            <a:endParaRPr lang="en-GB" sz="1400" dirty="0">
              <a:solidFill>
                <a:srgbClr val="0D0D0D"/>
              </a:solidFill>
              <a:latin typeface="Söh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Anonymization with Tor (not 100% safe)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0D0D0D"/>
                </a:solidFill>
                <a:effectLst/>
                <a:latin typeface="Söhne"/>
              </a:rPr>
              <a:t>Use of </a:t>
            </a:r>
            <a:r>
              <a:rPr lang="en-US" sz="1400" b="0" i="0" dirty="0">
                <a:solidFill>
                  <a:srgbClr val="0D0D0D"/>
                </a:solidFill>
                <a:effectLst/>
                <a:latin typeface="Söhne"/>
              </a:rPr>
              <a:t>Tails, a portable operating system that protects against surveillance and hides your identity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231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8AEC0-5E39-B83C-B995-DD0D7AA7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07601-D212-4523-78BD-08892F55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7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j-lt"/>
              </a:rPr>
              <a:t>The JavaScript language has been designed on an object-oriented basis. With OOP a developer can: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Create their own objects and organize better the code by making it more flexible and maintainable</a:t>
            </a:r>
          </a:p>
          <a:p>
            <a:r>
              <a:rPr lang="en-US" sz="2000" dirty="0">
                <a:latin typeface="+mj-lt"/>
              </a:rPr>
              <a:t>Use the pre-made built-in objects provided by JavaScript (JSON, Date, Math)</a:t>
            </a:r>
          </a:p>
          <a:p>
            <a:r>
              <a:rPr lang="en-US" sz="2000" dirty="0">
                <a:latin typeface="+mj-lt"/>
              </a:rPr>
              <a:t>We use OOP to model or better describe real-world examples</a:t>
            </a:r>
          </a:p>
          <a:p>
            <a:r>
              <a:rPr lang="en-US" sz="2000" dirty="0">
                <a:latin typeface="+mj-lt"/>
              </a:rPr>
              <a:t>The objects can contain data or methods. With objects we incorporate the data and their behavior into a block of code</a:t>
            </a:r>
          </a:p>
          <a:p>
            <a:r>
              <a:rPr lang="en-US" sz="2000" dirty="0">
                <a:latin typeface="+mj-lt"/>
              </a:rPr>
              <a:t>Objects can interact with one another</a:t>
            </a:r>
          </a:p>
          <a:p>
            <a:r>
              <a:rPr lang="en-US" sz="2000" dirty="0">
                <a:latin typeface="+mj-lt"/>
              </a:rPr>
              <a:t>We can use an API methods to access and communicate with the object</a:t>
            </a:r>
          </a:p>
          <a:p>
            <a:pPr marL="0" indent="0">
              <a:buNone/>
            </a:pPr>
            <a:endParaRPr lang="en-GB" sz="1400" dirty="0">
              <a:latin typeface="+mj-lt"/>
            </a:endParaRP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460B4BDE-7CE2-A985-ACCC-81F9A219E0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2939EF37-504F-04C3-BA9E-9E555C67493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203128"/>
            <a:ext cx="8642350" cy="300260"/>
          </a:xfrm>
        </p:spPr>
        <p:txBody>
          <a:bodyPr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Object-Oriented Programming With JavaScript ( OOP)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6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8AEC0-5E39-B83C-B995-DD0D7AA7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460B4BDE-7CE2-A985-ACCC-81F9A219E0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" name="Video_240317205646">
            <a:hlinkClick r:id="" action="ppaction://media"/>
            <a:extLst>
              <a:ext uri="{FF2B5EF4-FFF2-40B4-BE49-F238E27FC236}">
                <a16:creationId xmlns:a16="http://schemas.microsoft.com/office/drawing/2014/main" id="{FE61D93D-F827-612F-1264-381B8AF062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05" y="1196341"/>
            <a:ext cx="8285190" cy="46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5A92-0058-6CF5-39C8-749454A59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09CF0-BE0A-B7BF-985D-7BDC36766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4497363"/>
          </a:xfrm>
        </p:spPr>
        <p:txBody>
          <a:bodyPr/>
          <a:lstStyle/>
          <a:p>
            <a:pPr marL="0" indent="0" algn="l">
              <a:buNone/>
            </a:pPr>
            <a:r>
              <a:rPr lang="en-US" sz="1400" b="1" i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JSON (JavaScript Object Notation) </a:t>
            </a:r>
            <a:r>
              <a:rPr lang="en-US" sz="1400" b="0" i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used for storing and transmitting data, primarily in web applications.</a:t>
            </a:r>
          </a:p>
          <a:p>
            <a:pPr algn="l"/>
            <a:r>
              <a:rPr lang="en-US" sz="1400" b="0" i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JSON objects share many similarities with Array objects.</a:t>
            </a:r>
          </a:p>
          <a:p>
            <a:pPr algn="l"/>
            <a:r>
              <a:rPr lang="en-US" sz="1400" b="0" i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is recorded in the format </a:t>
            </a:r>
            <a:r>
              <a:rPr lang="en-US" sz="1400" b="0" i="0" err="1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key:value</a:t>
            </a:r>
            <a:r>
              <a:rPr lang="en-US" sz="1400" b="0" i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05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1050" b="0" i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pPr marL="0" indent="0" algn="l">
              <a:buNone/>
            </a:pPr>
            <a:endParaRPr lang="en-US" sz="105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050" b="0" i="0">
              <a:solidFill>
                <a:srgbClr val="0D0D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05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050" b="0" i="0">
              <a:solidFill>
                <a:srgbClr val="0D0D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05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050" b="0" i="0">
              <a:solidFill>
                <a:srgbClr val="0D0D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1400" b="0" i="0">
              <a:solidFill>
                <a:srgbClr val="0D0D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i="0">
                <a:solidFill>
                  <a:srgbClr val="0D0D0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date object is used for managing dates and times</a:t>
            </a:r>
          </a:p>
          <a:p>
            <a:pPr marL="0" indent="0">
              <a:buNone/>
            </a:pPr>
            <a:endParaRPr lang="en-US" sz="1050" b="1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05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</a:p>
          <a:p>
            <a:pPr marL="0" indent="0">
              <a:buNone/>
            </a:pPr>
            <a:endParaRPr lang="en-US" sz="1050">
              <a:solidFill>
                <a:srgbClr val="0D0D0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CD96207D-D966-D571-60C1-0B6E1AF53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1FD0F334-D473-7299-D79E-B096194EB59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557460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JavaScript </a:t>
            </a:r>
            <a:r>
              <a:rPr lang="en-US" sz="2400">
                <a:latin typeface="Arial"/>
                <a:cs typeface="Arial"/>
              </a:rPr>
              <a:t>Built-in objects</a:t>
            </a:r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45A1C-5401-0B37-FC75-11CF010F4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461" y="2487832"/>
            <a:ext cx="4811739" cy="159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1B3C6-885F-7DA9-8C4A-122182867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082" y="4557100"/>
            <a:ext cx="4163958" cy="1440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3CDA0E-175A-0A63-10A3-56680FD49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705801"/>
            <a:ext cx="1752845" cy="11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9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B095-6989-6424-5802-44FC33A6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6EFD7-69A1-E834-F3C1-579BCBD5B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497363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 JavaScript, anything stored in a variable is an object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To use an object, we first need to create an instance of that object.</a:t>
            </a: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Creating an object is done using the new operator -&gt;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var d = new Date();</a:t>
            </a:r>
          </a:p>
          <a:p>
            <a:pPr marL="0" indent="0">
              <a:buNone/>
            </a:pP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Each instance (or object, as we will call it) has: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Properties or characteristics (features, properties, or fields)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Functions or methods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Ability to handle events</a:t>
            </a:r>
          </a:p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An object can have sub objects (child objects) -&gt; </a:t>
            </a:r>
            <a:r>
              <a:rPr lang="en-US" sz="1600" b="1" err="1">
                <a:latin typeface="Arial" panose="020B0604020202020204" pitchFamily="34" charset="0"/>
                <a:cs typeface="Arial" panose="020B0604020202020204" pitchFamily="34" charset="0"/>
              </a:rPr>
              <a:t>window.document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To add an event handler, we use the method -&gt; </a:t>
            </a:r>
            <a:r>
              <a:rPr lang="en-US" sz="1600" b="1" err="1">
                <a:latin typeface="Arial" panose="020B0604020202020204" pitchFamily="34" charset="0"/>
                <a:cs typeface="Arial" panose="020B0604020202020204" pitchFamily="34" charset="0"/>
              </a:rPr>
              <a:t>addEventListener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("</a:t>
            </a:r>
            <a:r>
              <a:rPr lang="en-US" sz="1600" b="1" err="1">
                <a:latin typeface="Arial" panose="020B0604020202020204" pitchFamily="34" charset="0"/>
                <a:cs typeface="Arial" panose="020B0604020202020204" pitchFamily="34" charset="0"/>
              </a:rPr>
              <a:t>eventname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", </a:t>
            </a:r>
            <a:r>
              <a:rPr lang="en-US" sz="1600" b="1" err="1">
                <a:latin typeface="Arial" panose="020B0604020202020204" pitchFamily="34" charset="0"/>
                <a:cs typeface="Arial" panose="020B0604020202020204" pitchFamily="34" charset="0"/>
              </a:rPr>
              <a:t>functionname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indent="0">
              <a:buNone/>
            </a:pP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4E6B0342-FBA1-2565-F964-EFA454086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67CDD1E8-7B97-1E93-BA27-AD918799BE2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557460"/>
          </a:xfrm>
        </p:spPr>
        <p:txBody>
          <a:bodyPr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Objects and Instances</a:t>
            </a:r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9EF03-A8D0-1B06-30A5-2A143986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64" y="4769258"/>
            <a:ext cx="3672408" cy="11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0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087A-9D05-5F76-0594-D4BA4A61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A3E928D3-F968-E105-77EE-C18B0F164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474CDDF2-48E4-8F28-DCCA-AE6294C1220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340"/>
            <a:ext cx="8642350" cy="315500"/>
          </a:xfrm>
        </p:spPr>
        <p:txBody>
          <a:bodyPr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JavaScript Custom Objects with functions</a:t>
            </a:r>
            <a:endParaRPr lang="en-US" sz="1800"/>
          </a:p>
        </p:txBody>
      </p:sp>
      <p:pic>
        <p:nvPicPr>
          <p:cNvPr id="4" name="Video_240317212712">
            <a:hlinkClick r:id="" action="ppaction://media"/>
            <a:extLst>
              <a:ext uri="{FF2B5EF4-FFF2-40B4-BE49-F238E27FC236}">
                <a16:creationId xmlns:a16="http://schemas.microsoft.com/office/drawing/2014/main" id="{6FEF1081-B9D7-AC75-7558-6BA5D4E9F9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1271" y="1406388"/>
            <a:ext cx="6161458" cy="4460557"/>
          </a:xfrm>
        </p:spPr>
      </p:pic>
    </p:spTree>
    <p:extLst>
      <p:ext uri="{BB962C8B-B14F-4D97-AF65-F5344CB8AC3E}">
        <p14:creationId xmlns:p14="http://schemas.microsoft.com/office/powerpoint/2010/main" val="47224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D52D-9CC6-C52A-1C3D-CC3FBEFB4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073830-2092-FFE6-56B0-DCC22EFE8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641379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AJAX (Asynchronous JavaScript And XML): </a:t>
            </a:r>
          </a:p>
          <a:p>
            <a:pPr lvl="1" indent="-342900"/>
            <a:r>
              <a:rPr lang="en-US" sz="2000"/>
              <a:t>It can communicate with remote web servers in an asynchronous manner</a:t>
            </a:r>
          </a:p>
          <a:p>
            <a:pPr lvl="1" indent="-342900"/>
            <a:r>
              <a:rPr lang="en-US" sz="2000"/>
              <a:t>It requests data from web servers dynamically </a:t>
            </a:r>
            <a:endParaRPr lang="en-GB" sz="200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EDE71A1-8A3E-69D9-1ECF-464822F0F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4CE286C2-E9B1-AB71-731C-AAFBA0F845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563"/>
            <a:ext cx="8642350" cy="341213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Asynchronous JavaScript and AJAX</a:t>
            </a:r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0F31A-2932-9951-59AF-8CEE1FEE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050853"/>
            <a:ext cx="7754432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83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12854-08F5-B043-918A-5A77C5894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6CFEB9D5-D1A9-39C6-870E-F3B1F43AF2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5FE60BBA-B8FD-A1F9-EB79-DCE43242B76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4903"/>
            <a:ext cx="8642350" cy="223837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Asynchronous JavaScript and AJAX</a:t>
            </a:r>
            <a:endParaRPr lang="en-US" sz="1800"/>
          </a:p>
        </p:txBody>
      </p:sp>
      <p:pic>
        <p:nvPicPr>
          <p:cNvPr id="5" name="Video_240317215331">
            <a:hlinkClick r:id="" action="ppaction://media"/>
            <a:extLst>
              <a:ext uri="{FF2B5EF4-FFF2-40B4-BE49-F238E27FC236}">
                <a16:creationId xmlns:a16="http://schemas.microsoft.com/office/drawing/2014/main" id="{90895530-1EE2-F1D5-9174-0ADB2AC15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005" y="1515903"/>
            <a:ext cx="6923990" cy="45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8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4E4E-B192-78E8-261D-C5E21E580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73147D-43D2-5235-4CA9-BF1B4CBAD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26659"/>
            <a:ext cx="8640960" cy="3499504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GB" altLang="en-US" sz="2000">
                <a:hlinkClick r:id="rId3"/>
              </a:rPr>
              <a:t>https://developer.mozilla.org/en-US/docs/Learn/JavaScript</a:t>
            </a:r>
            <a:br>
              <a:rPr lang="en-GB" altLang="en-US" sz="2000"/>
            </a:br>
            <a:endParaRPr lang="en-GB" altLang="en-US" sz="2000"/>
          </a:p>
          <a:p>
            <a:pPr marL="0" indent="0" eaLnBrk="1" hangingPunct="1">
              <a:spcBef>
                <a:spcPct val="0"/>
              </a:spcBef>
              <a:buNone/>
            </a:pPr>
            <a:endParaRPr lang="en-GB" altLang="en-US" sz="200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/>
              <a:t>JavaScript: The Definitive Guide</a:t>
            </a:r>
            <a:r>
              <a:rPr lang="el-GR" sz="2000"/>
              <a:t>,</a:t>
            </a:r>
            <a:r>
              <a:rPr lang="en-GB" sz="2000"/>
              <a:t> Author:</a:t>
            </a:r>
            <a:r>
              <a:rPr lang="el-GR" sz="2000"/>
              <a:t> </a:t>
            </a:r>
            <a:r>
              <a:rPr lang="en-GB" sz="2000"/>
              <a:t>David Flanagan</a:t>
            </a:r>
            <a:endParaRPr lang="el-GR" sz="2000"/>
          </a:p>
          <a:p>
            <a:pPr marL="0" indent="0" eaLnBrk="1" hangingPunct="1">
              <a:spcBef>
                <a:spcPct val="0"/>
              </a:spcBef>
              <a:buNone/>
            </a:pPr>
            <a:endParaRPr lang="en-GB" altLang="en-US" sz="200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F8805E93-CD99-C7FE-BEB8-397482B79F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F5E5E56B-C8C1-6CE0-44C1-5341F2D22F0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7200" y="1106488"/>
            <a:ext cx="8686800" cy="5143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/>
              <a:t>Suggested resources for further reading</a:t>
            </a:r>
            <a:endParaRPr lang="en-GB" altLang="en-US" sz="2800"/>
          </a:p>
        </p:txBody>
      </p:sp>
    </p:spTree>
    <p:extLst>
      <p:ext uri="{BB962C8B-B14F-4D97-AF65-F5344CB8AC3E}">
        <p14:creationId xmlns:p14="http://schemas.microsoft.com/office/powerpoint/2010/main" val="16356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48910-98DB-E962-B22B-B2B7024A7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590CE63-2DBA-3F55-14AD-EEB2DAFFE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196975"/>
            <a:ext cx="864235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400"/>
              <a:t>Main attributes and properties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3EED13AF-3AB0-1DD7-827F-745099C7B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140508"/>
            <a:ext cx="8642350" cy="3959696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50" dirty="0"/>
              <a:t>JavaScript is a dynamically typed language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50" dirty="0"/>
              <a:t>Is a weakly typed language and prototype-based (objects)</a:t>
            </a:r>
            <a:endParaRPr lang="en-US" altLang="en-US" sz="2650" dirty="0">
              <a:cs typeface="Calibri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50" dirty="0"/>
              <a:t>It is a multi-paradigm language, supporting functional and event-driven </a:t>
            </a:r>
            <a:r>
              <a:rPr lang="en-US" sz="2700" dirty="0">
                <a:ea typeface="+mn-lt"/>
                <a:cs typeface="+mn-lt"/>
              </a:rPr>
              <a:t>behavior </a:t>
            </a:r>
            <a:endParaRPr lang="en-US" altLang="en-US" sz="2650" dirty="0">
              <a:cs typeface="Calibri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50" dirty="0"/>
              <a:t>It has an application programming interface (API), for handling text, arrays and HTML Document Object Model (DOM)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50" dirty="0"/>
              <a:t>JavaScript does not include input/output (I/O) module for networking, storage or any graphics interface</a:t>
            </a:r>
            <a:endParaRPr lang="en-GB" altLang="en-US" sz="2650" dirty="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90C3887A-2A13-D1EC-D667-BF855231B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D52D-9CC6-C52A-1C3D-CC3FBEFB4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EDE71A1-8A3E-69D9-1ECF-464822F0F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4CE286C2-E9B1-AB71-731C-AAFBA0F845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9512" y="1071563"/>
            <a:ext cx="8462838" cy="341213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JS editor VS code</a:t>
            </a:r>
            <a:endParaRPr lang="en-US" sz="1800"/>
          </a:p>
        </p:txBody>
      </p:sp>
      <p:pic>
        <p:nvPicPr>
          <p:cNvPr id="1026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6587531-ED5F-58DF-F3AC-98833C9163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9184"/>
            <a:ext cx="8642350" cy="449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8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D52D-9CC6-C52A-1C3D-CC3FBEFB4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EDE71A1-8A3E-69D9-1ECF-464822F0F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4CE286C2-E9B1-AB71-731C-AAFBA0F845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9512" y="1071563"/>
            <a:ext cx="8462838" cy="341213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JS editor VS code</a:t>
            </a:r>
            <a:endParaRPr lang="en-US" sz="1800"/>
          </a:p>
        </p:txBody>
      </p:sp>
      <p:pic>
        <p:nvPicPr>
          <p:cNvPr id="3078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1EA1FC8-4182-BC93-FD3A-BC6F8E46FC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08" y="1503363"/>
            <a:ext cx="6568785" cy="42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089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D52D-9CC6-C52A-1C3D-CC3FBEFB4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EDE71A1-8A3E-69D9-1ECF-464822F0F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4CE286C2-E9B1-AB71-731C-AAFBA0F845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9512" y="1071563"/>
            <a:ext cx="8462838" cy="341213"/>
          </a:xfrm>
        </p:spPr>
        <p:txBody>
          <a:bodyPr>
            <a:noAutofit/>
          </a:bodyPr>
          <a:lstStyle/>
          <a:p>
            <a:r>
              <a:rPr lang="en-GB" sz="2400">
                <a:latin typeface="Arial"/>
                <a:cs typeface="Arial"/>
              </a:rPr>
              <a:t>JS editor VS code</a:t>
            </a:r>
            <a:endParaRPr lang="en-US" sz="1800"/>
          </a:p>
        </p:txBody>
      </p:sp>
      <p:pic>
        <p:nvPicPr>
          <p:cNvPr id="4098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432BF15-34DC-DDF9-D015-81A43E35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4113"/>
            <a:ext cx="3398681" cy="32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A5AE30-9124-61E4-2121-5D881FADED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46" y="1554112"/>
            <a:ext cx="4742709" cy="32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black rectangle with white text&#10;&#10;Description automatically generated">
            <a:extLst>
              <a:ext uri="{FF2B5EF4-FFF2-40B4-BE49-F238E27FC236}">
                <a16:creationId xmlns:a16="http://schemas.microsoft.com/office/drawing/2014/main" id="{AD17305D-181C-C3CA-B97D-B47AAC0B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34400"/>
            <a:ext cx="6442720" cy="11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75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A2CDC-9129-56BA-F03A-130A4102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04056"/>
          </a:xfrm>
        </p:spPr>
        <p:txBody>
          <a:bodyPr>
            <a:noAutofit/>
          </a:bodyPr>
          <a:lstStyle/>
          <a:p>
            <a:r>
              <a:rPr lang="en-US" altLang="en-US" sz="2800"/>
              <a:t>How to organize your project folder and file structure</a:t>
            </a:r>
            <a:endParaRPr lang="en-GB" sz="280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40F3AE-0F22-5923-18E3-5F435863D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1888027"/>
            <a:ext cx="4006948" cy="39934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EECDB-A968-2526-A1E5-AA53C6A19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59092-B38A-49D9-864E-01C05B8DB813}" type="slidenum">
              <a:rPr lang="en-GB" altLang="en-US" smtClean="0"/>
              <a:pPr/>
              <a:t>43</a:t>
            </a:fld>
            <a:endParaRPr lang="en-GB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E7F1A4-8B10-F578-32A0-B86582A581F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38AC843-675E-4144-816C-044FD35E90F2}" type="datetime4">
              <a:rPr lang="en-GB" smtClean="0"/>
              <a:pPr>
                <a:defRPr/>
              </a:pPr>
              <a:t>22 March 2024</a:t>
            </a:fld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0BC751-F3FB-8158-2116-556428C4031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289583" y="2173901"/>
            <a:ext cx="930489" cy="1058759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7436BD-435E-6BE4-8E0F-3D5B8EFCEAC4}"/>
              </a:ext>
            </a:extLst>
          </p:cNvPr>
          <p:cNvSpPr txBox="1"/>
          <p:nvPr/>
        </p:nvSpPr>
        <p:spPr>
          <a:xfrm>
            <a:off x="5220072" y="1850735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&lt;link </a:t>
            </a:r>
            <a:r>
              <a:rPr lang="en-GB" err="1"/>
              <a:t>rel</a:t>
            </a:r>
            <a:r>
              <a:rPr lang="en-GB"/>
              <a:t>="stylesheet" type="text/</a:t>
            </a:r>
            <a:r>
              <a:rPr lang="en-GB" err="1"/>
              <a:t>css</a:t>
            </a:r>
            <a:r>
              <a:rPr lang="en-GB"/>
              <a:t>" </a:t>
            </a:r>
            <a:r>
              <a:rPr lang="en-GB" err="1"/>
              <a:t>href</a:t>
            </a:r>
            <a:r>
              <a:rPr lang="en-GB"/>
              <a:t>="</a:t>
            </a:r>
            <a:r>
              <a:rPr lang="en-GB" err="1"/>
              <a:t>css</a:t>
            </a:r>
            <a:r>
              <a:rPr lang="en-GB"/>
              <a:t>/mycss.css"&gt;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F3E01F-0620-F4EF-711C-F040E676C554}"/>
              </a:ext>
            </a:extLst>
          </p:cNvPr>
          <p:cNvSpPr txBox="1"/>
          <p:nvPr/>
        </p:nvSpPr>
        <p:spPr>
          <a:xfrm>
            <a:off x="5220072" y="3536205"/>
            <a:ext cx="394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&lt;</a:t>
            </a:r>
            <a:r>
              <a:rPr lang="en-GB" err="1"/>
              <a:t>img</a:t>
            </a:r>
            <a:r>
              <a:rPr lang="en-GB"/>
              <a:t> </a:t>
            </a:r>
            <a:r>
              <a:rPr lang="en-GB" err="1"/>
              <a:t>src</a:t>
            </a:r>
            <a:r>
              <a:rPr lang="en-GB"/>
              <a:t>="</a:t>
            </a:r>
            <a:r>
              <a:rPr lang="en-GB" err="1"/>
              <a:t>img</a:t>
            </a:r>
            <a:r>
              <a:rPr lang="en-GB"/>
              <a:t>/myimage.jpg"&gt;&lt;/</a:t>
            </a:r>
            <a:r>
              <a:rPr lang="en-GB" err="1"/>
              <a:t>img</a:t>
            </a:r>
            <a:r>
              <a:rPr lang="en-GB"/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44675-260B-C565-5162-49251801213A}"/>
              </a:ext>
            </a:extLst>
          </p:cNvPr>
          <p:cNvSpPr txBox="1"/>
          <p:nvPr/>
        </p:nvSpPr>
        <p:spPr>
          <a:xfrm>
            <a:off x="5293601" y="4944676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&lt;script </a:t>
            </a:r>
            <a:r>
              <a:rPr lang="en-GB" err="1"/>
              <a:t>src</a:t>
            </a:r>
            <a:r>
              <a:rPr lang="en-GB"/>
              <a:t>="</a:t>
            </a:r>
            <a:r>
              <a:rPr lang="en-GB" err="1"/>
              <a:t>js</a:t>
            </a:r>
            <a:r>
              <a:rPr lang="en-GB"/>
              <a:t>/myscript.js"&gt;&lt;/script&gt;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0C23B1-8CB7-D578-A9D6-A507AC444434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415234" y="3720871"/>
            <a:ext cx="804838" cy="432048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ED1023-4FA2-F3CC-76B5-3B3FD3BCD896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289583" y="5129342"/>
            <a:ext cx="1004018" cy="55551"/>
          </a:xfrm>
          <a:prstGeom prst="straightConnector1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648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D52D-9CC6-C52A-1C3D-CC3FBEFB4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EDE71A1-8A3E-69D9-1ECF-464822F0F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4CE286C2-E9B1-AB71-731C-AAFBA0F845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563"/>
            <a:ext cx="8462963" cy="341312"/>
          </a:xfrm>
        </p:spPr>
        <p:txBody>
          <a:bodyPr>
            <a:noAutofit/>
          </a:bodyPr>
          <a:lstStyle/>
          <a:p>
            <a:r>
              <a:rPr lang="en-GB" sz="1800">
                <a:latin typeface="Arial"/>
                <a:cs typeface="Arial"/>
              </a:rPr>
              <a:t>JS editor VS code</a:t>
            </a:r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C03F0-1713-80A5-CF48-4A38A2C3D39D}"/>
              </a:ext>
            </a:extLst>
          </p:cNvPr>
          <p:cNvSpPr txBox="1"/>
          <p:nvPr/>
        </p:nvSpPr>
        <p:spPr>
          <a:xfrm>
            <a:off x="3314700" y="241300"/>
            <a:ext cx="459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Thank you for watching my JavaScript presentation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9D589E-88D1-EB85-DA59-9FE67078E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825" y="1493997"/>
            <a:ext cx="8642350" cy="43351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6E5BA4-5F64-D646-E7A0-8EF0622BB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06" y="3661569"/>
            <a:ext cx="3205131" cy="9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53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8D52D-9CC6-C52A-1C3D-CC3FBEFB4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7EDE71A1-8A3E-69D9-1ECF-464822F0F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4CE286C2-E9B1-AB71-731C-AAFBA0F845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071562"/>
            <a:ext cx="8462963" cy="470367"/>
          </a:xfrm>
        </p:spPr>
        <p:txBody>
          <a:bodyPr>
            <a:noAutofit/>
          </a:bodyPr>
          <a:lstStyle/>
          <a:p>
            <a:r>
              <a:rPr lang="en-GB" sz="2800">
                <a:latin typeface="Arial"/>
                <a:cs typeface="Arial"/>
              </a:rPr>
              <a:t>Have any questions? </a:t>
            </a:r>
            <a:endParaRPr lang="en-US" sz="2800"/>
          </a:p>
        </p:txBody>
      </p:sp>
      <p:pic>
        <p:nvPicPr>
          <p:cNvPr id="4" name="Content Placeholder 3" descr="Wood human figure">
            <a:extLst>
              <a:ext uri="{FF2B5EF4-FFF2-40B4-BE49-F238E27FC236}">
                <a16:creationId xmlns:a16="http://schemas.microsoft.com/office/drawing/2014/main" id="{0347D6F9-B60F-F8DC-534E-84861624D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2313" b="-1"/>
          <a:stretch/>
        </p:blipFill>
        <p:spPr>
          <a:xfrm>
            <a:off x="1672068" y="1610099"/>
            <a:ext cx="5799864" cy="4408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578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52B23-50E9-753B-9B3B-F06011B5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17806A-F20A-7CAC-662B-B725D177C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444" y="1893880"/>
            <a:ext cx="4038600" cy="129614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Internal</a:t>
            </a:r>
            <a:r>
              <a:rPr lang="en-US" altLang="en-US" dirty="0"/>
              <a:t> </a:t>
            </a:r>
            <a:r>
              <a:rPr lang="en-US" altLang="en-US" sz="2800" dirty="0"/>
              <a:t>JavaScript</a:t>
            </a:r>
          </a:p>
          <a:p>
            <a:pPr marL="400050" lvl="1" indent="0" eaLnBrk="1" hangingPunct="1">
              <a:buNone/>
            </a:pPr>
            <a:r>
              <a:rPr lang="en-US" sz="1800" dirty="0"/>
              <a:t>placed in head area of a document</a:t>
            </a:r>
            <a:endParaRPr lang="en-GB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FA348-4C47-F6C1-F884-E5CEBB37B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7152" y="1844675"/>
            <a:ext cx="4038600" cy="1296144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sz="2700" dirty="0"/>
              <a:t>&lt;script&gt;</a:t>
            </a:r>
            <a:br>
              <a:rPr lang="en-GB" sz="2700" dirty="0"/>
            </a:br>
            <a:r>
              <a:rPr lang="en-GB" sz="2700" dirty="0"/>
              <a:t>	// code block</a:t>
            </a:r>
            <a:br>
              <a:rPr lang="en-GB" sz="2700" dirty="0">
                <a:cs typeface="Calibri"/>
              </a:rPr>
            </a:br>
            <a:r>
              <a:rPr lang="en-GB" sz="2700" dirty="0"/>
              <a:t> &lt;/script&gt;</a:t>
            </a:r>
            <a:endParaRPr lang="en-US" dirty="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046D544E-3B41-A7D2-54A5-06521F32F1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863A31EF-24E3-46A0-8572-5F3F5CBD733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6790" y="1091757"/>
            <a:ext cx="8642350" cy="615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/>
              <a:t>How to Add JavaScript into an HTML Document</a:t>
            </a:r>
            <a:endParaRPr lang="en-GB" altLang="en-US" sz="320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BD7F8A1-67E3-67A9-566B-DDBA61B0702B}"/>
              </a:ext>
            </a:extLst>
          </p:cNvPr>
          <p:cNvSpPr txBox="1">
            <a:spLocks/>
          </p:cNvSpPr>
          <p:nvPr/>
        </p:nvSpPr>
        <p:spPr bwMode="auto">
          <a:xfrm>
            <a:off x="167444" y="3082280"/>
            <a:ext cx="4038600" cy="186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/>
              <a:t>External JavaScript</a:t>
            </a:r>
          </a:p>
          <a:p>
            <a:pPr marL="400050" lvl="1" indent="0" eaLnBrk="1" hangingPunct="1">
              <a:buFont typeface="Arial" panose="020B0604020202020204" pitchFamily="34" charset="0"/>
              <a:buNone/>
            </a:pPr>
            <a:r>
              <a:rPr lang="en-US" sz="1800"/>
              <a:t>async: </a:t>
            </a:r>
            <a:r>
              <a:rPr lang="en-US" sz="1800">
                <a:solidFill>
                  <a:schemeClr val="tx1"/>
                </a:solidFill>
              </a:rPr>
              <a:t>scripts with the async attribute are executed asynchronously</a:t>
            </a:r>
            <a:br>
              <a:rPr lang="en-US" sz="1800"/>
            </a:br>
            <a:r>
              <a:rPr lang="en-US" sz="1800"/>
              <a:t>defer: </a:t>
            </a:r>
            <a:r>
              <a:rPr lang="en-US" sz="1400" b="0" i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the script is downloaded in parallel while parsing the page</a:t>
            </a:r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BD74DF-8A9E-C6DA-3B23-DEA2CFB93ABA}"/>
              </a:ext>
            </a:extLst>
          </p:cNvPr>
          <p:cNvSpPr txBox="1">
            <a:spLocks/>
          </p:cNvSpPr>
          <p:nvPr/>
        </p:nvSpPr>
        <p:spPr bwMode="auto">
          <a:xfrm>
            <a:off x="4797152" y="3311878"/>
            <a:ext cx="40386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700" dirty="0"/>
              <a:t>&lt;script </a:t>
            </a:r>
            <a:r>
              <a:rPr lang="en-GB" sz="2700" dirty="0" err="1"/>
              <a:t>src</a:t>
            </a:r>
            <a:r>
              <a:rPr lang="en-GB" sz="2700" dirty="0"/>
              <a:t> = "</a:t>
            </a:r>
            <a:r>
              <a:rPr lang="en-GB" sz="2700" dirty="0" err="1"/>
              <a:t>scriptfile.js</a:t>
            </a:r>
            <a:r>
              <a:rPr lang="en-GB" sz="2700" dirty="0"/>
              <a:t>" async&gt;</a:t>
            </a:r>
            <a:br>
              <a:rPr lang="en-GB" sz="2700" dirty="0"/>
            </a:br>
            <a:r>
              <a:rPr lang="en-GB" sz="2700" dirty="0"/>
              <a:t>&lt;/script&gt;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94C202D-93AA-9EE4-3653-E0FB019F3486}"/>
              </a:ext>
            </a:extLst>
          </p:cNvPr>
          <p:cNvSpPr txBox="1">
            <a:spLocks/>
          </p:cNvSpPr>
          <p:nvPr/>
        </p:nvSpPr>
        <p:spPr bwMode="auto">
          <a:xfrm>
            <a:off x="461779" y="5203304"/>
            <a:ext cx="4018978" cy="5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/>
              <a:t>Inline JavaScript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DDA0E8-F392-4F7F-3A5E-7C80CCF001D0}"/>
              </a:ext>
            </a:extLst>
          </p:cNvPr>
          <p:cNvSpPr txBox="1">
            <a:spLocks/>
          </p:cNvSpPr>
          <p:nvPr/>
        </p:nvSpPr>
        <p:spPr bwMode="auto">
          <a:xfrm>
            <a:off x="4797152" y="4784167"/>
            <a:ext cx="40386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BF2F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700" dirty="0"/>
              <a:t>&lt;button onclick="</a:t>
            </a:r>
            <a:r>
              <a:rPr lang="en-US" sz="2700" dirty="0" err="1"/>
              <a:t>createParagraph</a:t>
            </a:r>
            <a:r>
              <a:rPr lang="en-US" sz="2700" dirty="0"/>
              <a:t>()"</a:t>
            </a:r>
            <a:r>
              <a:rPr lang="en-US" sz="2700" dirty="0" err="1"/>
              <a:t>CLick</a:t>
            </a:r>
            <a:r>
              <a:rPr lang="en-US" sz="2700" dirty="0"/>
              <a:t>!!&lt;/button&gt;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259802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4E4E-B192-78E8-261D-C5E21E580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5E5E56B-C8C1-6CE0-44C1-5341F2D22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196975"/>
            <a:ext cx="864235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400"/>
              <a:t>Just-in-time compiler (JIT)</a:t>
            </a: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F8805E93-CD99-C7FE-BEB8-397482B79F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4F6D9-92F6-0F2F-0596-52A4DA153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56" y="2013437"/>
            <a:ext cx="7615488" cy="40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4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BC84E-1E75-31D5-5504-344F10033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E4C03-1BB9-4D5A-2F79-4D47D309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76064"/>
          </a:xfrm>
        </p:spPr>
        <p:txBody>
          <a:bodyPr>
            <a:noAutofit/>
          </a:bodyPr>
          <a:lstStyle/>
          <a:p>
            <a:r>
              <a:rPr lang="en-US" altLang="en-US" sz="2700"/>
              <a:t>JavaScript communication with user examples</a:t>
            </a:r>
            <a:endParaRPr lang="en-GB" sz="27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C7935-A642-2698-693C-6BB19657D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59092-B38A-49D9-864E-01C05B8DB813}" type="slidenum">
              <a:rPr lang="en-GB" altLang="en-US" smtClean="0"/>
              <a:pPr/>
              <a:t>7</a:t>
            </a:fld>
            <a:endParaRPr lang="en-GB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387012-8C26-1F2B-71DA-1AF06891045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38AC843-675E-4144-816C-044FD35E90F2}" type="datetime4">
              <a:rPr lang="en-GB" smtClean="0"/>
              <a:pPr>
                <a:defRPr/>
              </a:pPr>
              <a:t>22 March 2024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A7B8F-9C0C-372B-F4A8-A24095223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983731"/>
            <a:ext cx="8640960" cy="4142434"/>
          </a:xfrm>
        </p:spPr>
        <p:txBody>
          <a:bodyPr/>
          <a:lstStyle/>
          <a:p>
            <a:r>
              <a:rPr lang="en-GB" dirty="0" err="1"/>
              <a:t>console.log</a:t>
            </a:r>
            <a:r>
              <a:rPr lang="en-GB" dirty="0"/>
              <a:t>("Hello world!");</a:t>
            </a:r>
          </a:p>
          <a:p>
            <a:r>
              <a:rPr lang="en-US" dirty="0" err="1"/>
              <a:t>window.console.error</a:t>
            </a:r>
            <a:r>
              <a:rPr lang="en-US" dirty="0"/>
              <a:t>(“Error");</a:t>
            </a:r>
          </a:p>
          <a:p>
            <a:r>
              <a:rPr lang="en-US" dirty="0" err="1"/>
              <a:t>window.alert</a:t>
            </a:r>
            <a:r>
              <a:rPr lang="en-US" dirty="0"/>
              <a:t>("Hello world!"); </a:t>
            </a:r>
          </a:p>
          <a:p>
            <a:pPr marL="400050" lvl="1" indent="0">
              <a:buNone/>
            </a:pPr>
            <a:r>
              <a:rPr lang="en-US" dirty="0"/>
              <a:t>//</a:t>
            </a:r>
            <a:r>
              <a:rPr lang="en-GB" b="0" i="0" dirty="0">
                <a:solidFill>
                  <a:srgbClr val="0C0D0E"/>
                </a:solidFill>
                <a:effectLst/>
                <a:latin typeface="-apple-system"/>
              </a:rPr>
              <a:t>referencing the global object directly</a:t>
            </a:r>
            <a:endParaRPr lang="en-US" dirty="0"/>
          </a:p>
          <a:p>
            <a:r>
              <a:rPr lang="en-US" dirty="0"/>
              <a:t>alert("Hello world!"); </a:t>
            </a:r>
          </a:p>
          <a:p>
            <a:pPr marL="400050" lvl="1" indent="0">
              <a:buNone/>
            </a:pPr>
            <a:r>
              <a:rPr lang="en-US" dirty="0"/>
              <a:t>//</a:t>
            </a:r>
            <a:r>
              <a:rPr lang="en-GB" b="0" i="0" dirty="0">
                <a:solidFill>
                  <a:srgbClr val="0C0D0E"/>
                </a:solidFill>
                <a:effectLst/>
                <a:latin typeface="-apple-system"/>
              </a:rPr>
              <a:t>shorthand way </a:t>
            </a:r>
            <a:endParaRPr lang="en-GB" dirty="0"/>
          </a:p>
          <a:p>
            <a:r>
              <a:rPr lang="en-US" dirty="0" err="1"/>
              <a:t>window.prompt</a:t>
            </a:r>
            <a:r>
              <a:rPr lang="en-US" dirty="0"/>
              <a:t>("Are you feeling ok");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5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BC84E-1E75-31D5-5504-344F10033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E4C03-1BB9-4D5A-2F79-4D47D309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76064"/>
          </a:xfrm>
        </p:spPr>
        <p:txBody>
          <a:bodyPr>
            <a:noAutofit/>
          </a:bodyPr>
          <a:lstStyle/>
          <a:p>
            <a:r>
              <a:rPr lang="en-US" altLang="en-US" sz="2700"/>
              <a:t>JavaScript communication with user examples</a:t>
            </a:r>
            <a:endParaRPr lang="en-GB" sz="27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C7935-A642-2698-693C-6BB19657D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859092-B38A-49D9-864E-01C05B8DB813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387012-8C26-1F2B-71DA-1AF06891045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538AC843-675E-4144-816C-044FD35E90F2}" type="datetime4">
              <a:rPr lang="en-GB" smtClean="0"/>
              <a:pPr>
                <a:defRPr/>
              </a:pPr>
              <a:t>22 March 2024</a:t>
            </a:fld>
            <a:endParaRPr lang="en-GB"/>
          </a:p>
        </p:txBody>
      </p:sp>
      <p:pic>
        <p:nvPicPr>
          <p:cNvPr id="9" name="Video_240316155751">
            <a:hlinkClick r:id="" action="ppaction://media"/>
            <a:extLst>
              <a:ext uri="{FF2B5EF4-FFF2-40B4-BE49-F238E27FC236}">
                <a16:creationId xmlns:a16="http://schemas.microsoft.com/office/drawing/2014/main" id="{68548334-9197-0E97-CE61-9E7F671EB3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0461" y="1772816"/>
            <a:ext cx="6543077" cy="4353347"/>
          </a:xfrm>
        </p:spPr>
      </p:pic>
    </p:spTree>
    <p:extLst>
      <p:ext uri="{BB962C8B-B14F-4D97-AF65-F5344CB8AC3E}">
        <p14:creationId xmlns:p14="http://schemas.microsoft.com/office/powerpoint/2010/main" val="103874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1D824-045C-C95E-35FD-07555FE5F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8661054-3350-5A0F-4B47-906957C1F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196975"/>
            <a:ext cx="8642350" cy="7921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400"/>
              <a:t>JavaScript engines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0E2B6A19-2783-3BB0-1B02-87C0B62DF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133600"/>
            <a:ext cx="8642350" cy="3959696"/>
          </a:xfrm>
        </p:spPr>
        <p:txBody>
          <a:bodyPr/>
          <a:lstStyle/>
          <a:p>
            <a:pPr eaLnBrk="1" hangingPunct="1"/>
            <a:r>
              <a:rPr lang="en-US" altLang="en-US" sz="2600"/>
              <a:t>Every browser starts two processes for every web page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 b="1"/>
              <a:t>Rendering engine: </a:t>
            </a:r>
            <a:r>
              <a:rPr lang="en-US" altLang="en-US" sz="2600"/>
              <a:t>it is responsible to display the web page. Parses the HTML and CSS and displays the content on the screen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600" b="1"/>
              <a:t>JavaScript engine:</a:t>
            </a:r>
            <a:r>
              <a:rPr lang="en-US" altLang="en-US" sz="2600"/>
              <a:t> This is where JavaScript code gets executed </a:t>
            </a:r>
          </a:p>
          <a:p>
            <a:pPr eaLnBrk="1" hangingPunct="1"/>
            <a:r>
              <a:rPr lang="en-US" altLang="en-US" sz="2600"/>
              <a:t>JavaScript is interpreted,  not a compiled language. Modern browsers use a technology called Just-In-Time (JIT) compilation that compiles the code to an executable bytecode. </a:t>
            </a:r>
            <a:endParaRPr lang="en-GB" altLang="en-US" sz="2600"/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F40796B3-166D-6656-8591-56E60D84D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BC2435-08C1-46A7-B0AF-C5D717CB2CF7}" type="slidenum">
              <a:rPr lang="en-GB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3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bf79d4-ee59-485c-a5a5-690da32d773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2216440C54114A93BD2281FA205F0D" ma:contentTypeVersion="17" ma:contentTypeDescription="Create a new document." ma:contentTypeScope="" ma:versionID="b2c72ab7c2b93a161c1d0c9fc83e6bcb">
  <xsd:schema xmlns:xsd="http://www.w3.org/2001/XMLSchema" xmlns:xs="http://www.w3.org/2001/XMLSchema" xmlns:p="http://schemas.microsoft.com/office/2006/metadata/properties" xmlns:ns3="3fbf79d4-ee59-485c-a5a5-690da32d7737" xmlns:ns4="d19fad27-980a-4920-b49e-37fc4a937ab3" targetNamespace="http://schemas.microsoft.com/office/2006/metadata/properties" ma:root="true" ma:fieldsID="9f59cd676a9830a7f883a829b14fd8fa" ns3:_="" ns4:_="">
    <xsd:import namespace="3fbf79d4-ee59-485c-a5a5-690da32d7737"/>
    <xsd:import namespace="d19fad27-980a-4920-b49e-37fc4a937a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f79d4-ee59-485c-a5a5-690da32d77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fad27-980a-4920-b49e-37fc4a937ab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CB8E26-A091-41A5-B670-3F377F3C78CF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A4E7B319-9725-4162-BB9B-51BDEA6CB001}">
  <ds:schemaRefs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d19fad27-980a-4920-b49e-37fc4a937ab3"/>
    <ds:schemaRef ds:uri="http://schemas.openxmlformats.org/package/2006/metadata/core-properties"/>
    <ds:schemaRef ds:uri="3fbf79d4-ee59-485c-a5a5-690da32d773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25BDB1-7377-46FF-A612-6BBE6334661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B71CE08-096F-4013-8C26-78D5C95DEA52}">
  <ds:schemaRefs>
    <ds:schemaRef ds:uri="3fbf79d4-ee59-485c-a5a5-690da32d7737"/>
    <ds:schemaRef ds:uri="d19fad27-980a-4920-b49e-37fc4a937a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1976</Words>
  <Application>Microsoft Office PowerPoint</Application>
  <PresentationFormat>On-screen Show (4:3)</PresentationFormat>
  <Paragraphs>379</Paragraphs>
  <Slides>45</Slides>
  <Notes>45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-apple-system</vt:lpstr>
      <vt:lpstr>Aptos Mono</vt:lpstr>
      <vt:lpstr>Aptos Mono)</vt:lpstr>
      <vt:lpstr>Arial</vt:lpstr>
      <vt:lpstr>Calibri</vt:lpstr>
      <vt:lpstr>Söhne</vt:lpstr>
      <vt:lpstr>Verdana</vt:lpstr>
      <vt:lpstr>Wingdings</vt:lpstr>
      <vt:lpstr>Office Theme</vt:lpstr>
      <vt:lpstr>JavaScript</vt:lpstr>
      <vt:lpstr>Why we need JavaScript?</vt:lpstr>
      <vt:lpstr>Why we need JavaScript?</vt:lpstr>
      <vt:lpstr>Main attributes and properties</vt:lpstr>
      <vt:lpstr>How to Add JavaScript into an HTML Document</vt:lpstr>
      <vt:lpstr>Just-in-time compiler (JIT)</vt:lpstr>
      <vt:lpstr>JavaScript communication with user examples</vt:lpstr>
      <vt:lpstr>JavaScript communication with user examples</vt:lpstr>
      <vt:lpstr>JavaScript engines</vt:lpstr>
      <vt:lpstr>Document Object Model (DOM) tree structure</vt:lpstr>
      <vt:lpstr>Can you count the elements in your structure?</vt:lpstr>
      <vt:lpstr>DOM Manipulation in JavaScript</vt:lpstr>
      <vt:lpstr>JavaScript HTML DOM EventListener</vt:lpstr>
      <vt:lpstr>How to Make JavaScript Execute After HTML Load onload Event</vt:lpstr>
      <vt:lpstr>Execute JavaScript: parser-blocking scripts (synchronous)</vt:lpstr>
      <vt:lpstr>PowerPoint Presentation</vt:lpstr>
      <vt:lpstr>Asynchronous JavaScript</vt:lpstr>
      <vt:lpstr>Asynchronous JavaScript</vt:lpstr>
      <vt:lpstr>Variable Names </vt:lpstr>
      <vt:lpstr>typeof Operator</vt:lpstr>
      <vt:lpstr>JavaScript Arithmetic Operators Demo</vt:lpstr>
      <vt:lpstr>String in JavaScript</vt:lpstr>
      <vt:lpstr>String methods in JavaScript</vt:lpstr>
      <vt:lpstr>Arrays in JavaScript</vt:lpstr>
      <vt:lpstr>JavaScript and html</vt:lpstr>
      <vt:lpstr>Trigger a click event JavaScript– Button example HTML</vt:lpstr>
      <vt:lpstr>JavaScript Functions</vt:lpstr>
      <vt:lpstr>JavaScript Conditions</vt:lpstr>
      <vt:lpstr>JavaScript Loops</vt:lpstr>
      <vt:lpstr>JavaScript Cookies</vt:lpstr>
      <vt:lpstr>PowerPoint Presentation</vt:lpstr>
      <vt:lpstr>Object-Oriented Programming With JavaScript ( OOP)</vt:lpstr>
      <vt:lpstr>PowerPoint Presentation</vt:lpstr>
      <vt:lpstr>JavaScript Built-in objects</vt:lpstr>
      <vt:lpstr>Objects and Instances</vt:lpstr>
      <vt:lpstr>JavaScript Custom Objects with functions</vt:lpstr>
      <vt:lpstr>Asynchronous JavaScript and AJAX</vt:lpstr>
      <vt:lpstr>Asynchronous JavaScript and AJAX</vt:lpstr>
      <vt:lpstr>Suggested resources for further reading</vt:lpstr>
      <vt:lpstr>JS editor VS code</vt:lpstr>
      <vt:lpstr>JS editor VS code</vt:lpstr>
      <vt:lpstr>JS editor VS code</vt:lpstr>
      <vt:lpstr>How to organize your project folder and file structure</vt:lpstr>
      <vt:lpstr>JS editor VS code</vt:lpstr>
      <vt:lpstr>Have any questions? </vt:lpstr>
    </vt:vector>
  </TitlesOfParts>
  <Company>University of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rebtc</dc:creator>
  <cp:lastModifiedBy>Manolis Samanis</cp:lastModifiedBy>
  <cp:revision>3</cp:revision>
  <dcterms:created xsi:type="dcterms:W3CDTF">2013-02-14T16:53:45Z</dcterms:created>
  <dcterms:modified xsi:type="dcterms:W3CDTF">2024-03-22T13:09:17Z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Michael Benson</vt:lpwstr>
  </property>
  <property fmtid="{D5CDD505-2E9C-101B-9397-08002B2CF9AE}" pid="3" name="xd_Signature">
    <vt:lpwstr/>
  </property>
  <property fmtid="{D5CDD505-2E9C-101B-9397-08002B2CF9AE}" pid="4" name="Order">
    <vt:lpwstr>3200.00000000000</vt:lpwstr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display_urn:schemas-microsoft-com:office:office#Author">
    <vt:lpwstr>Michael Benson</vt:lpwstr>
  </property>
  <property fmtid="{D5CDD505-2E9C-101B-9397-08002B2CF9AE}" pid="9" name="ContentTypeId">
    <vt:lpwstr>0x010100C02216440C54114A93BD2281FA205F0D</vt:lpwstr>
  </property>
</Properties>
</file>